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6858000" cx="12192000"/>
  <p:notesSz cx="6858000" cy="9144000"/>
  <p:embeddedFontLst>
    <p:embeddedFont>
      <p:font typeface="Roboto"/>
      <p:regular r:id="rId24"/>
      <p:bold r:id="rId25"/>
      <p:italic r:id="rId26"/>
      <p:boldItalic r:id="rId27"/>
    </p:embeddedFont>
    <p:embeddedFont>
      <p:font typeface="Quattrocento Sans"/>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2" roundtripDataSignature="AMtx7mhFvQ2RGO8nAVJmJkIFhPfBf3Ho+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Roboto-regular.fntdata"/><Relationship Id="rId23" Type="http://schemas.openxmlformats.org/officeDocument/2006/relationships/slide" Target="slides/slide19.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QuattrocentoSans-regular.fntdata"/><Relationship Id="rId27" Type="http://schemas.openxmlformats.org/officeDocument/2006/relationships/font" Target="fonts/Roboto-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QuattrocentoSans-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QuattrocentoSans-boldItalic.fntdata"/><Relationship Id="rId30" Type="http://schemas.openxmlformats.org/officeDocument/2006/relationships/font" Target="fonts/QuattrocentoSans-italic.fntdata"/><Relationship Id="rId11" Type="http://schemas.openxmlformats.org/officeDocument/2006/relationships/slide" Target="slides/slide7.xml"/><Relationship Id="rId10" Type="http://schemas.openxmlformats.org/officeDocument/2006/relationships/slide" Target="slides/slide6.xml"/><Relationship Id="rId32"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eptillion?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eptillion?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joshuafuller?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freestocks?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martinhexeberg?utm_source=unsplash&amp;utm_medium=referral&amp;utm_content=creditCopyText" TargetMode="External"/><Relationship Id="rId9"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 Id="rId6" Type="http://schemas.openxmlformats.org/officeDocument/2006/relationships/hyperlink" Target="https://unsplash.com/@5tep5?utm_source=unsplash&amp;utm_medium=referral&amp;utm_content=creditCopyText" TargetMode="External"/><Relationship Id="rId7" Type="http://schemas.openxmlformats.org/officeDocument/2006/relationships/hyperlink" Target="https://unsplash.com/s/photos/music?utm_source=unsplash&amp;utm_medium=referral&amp;utm_content=creditCopyText" TargetMode="External"/><Relationship Id="rId8" Type="http://schemas.openxmlformats.org/officeDocument/2006/relationships/hyperlink" Target="https://unsplash.com/@matwag?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nsplash.com/s/photos/music?utm_source=unsplash&amp;utm_medium=referral&amp;utm_content=creditCopyText" TargetMode="External"/><Relationship Id="rId3" Type="http://schemas.openxmlformats.org/officeDocument/2006/relationships/hyperlink" Target="https://unsplash.com/s/photos/music?utm_source=unsplash&amp;utm_medium=referral&amp;utm_content=creditCopyText" TargetMode="External"/><Relationship Id="rId4" Type="http://schemas.openxmlformats.org/officeDocument/2006/relationships/hyperlink" Target="https://unsplash.com/s/photos/music?utm_source=unsplash&amp;utm_medium=referral&amp;utm_content=creditCopyText" TargetMode="External"/><Relationship Id="rId5" Type="http://schemas.openxmlformats.org/officeDocument/2006/relationships/hyperlink" Target="https://unsplash.com/s/photos/music?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 name="Google Shape;87;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&lt;a href="https://www.freepik.com/free-photo/lifestyle-summer-holidays-technology-concept-carefree-happy-handsome-man-close-eyes-feeling-pleased-listening-favorite-song-wireless-headphones-feel-satisfaction-perfect-sound_17118229.htm#query=hearing%20music&amp;position=5&amp;from_view=search"&gt;Image by benzoix&lt;/a&gt; on Freepik</a:t>
            </a:r>
            <a:endParaRPr/>
          </a:p>
        </p:txBody>
      </p:sp>
      <p:sp>
        <p:nvSpPr>
          <p:cNvPr id="88" name="Google Shape;88;p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2cc4289afba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5" name="Google Shape;835;g2cc4289afba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836" name="Google Shape;836;g2cc4289afba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cc4289afba_0_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5" name="Google Shape;925;g2cc4289afba_0_9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926" name="Google Shape;926;g2cc4289afba_0_9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g2cb7e6eddc9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4" name="Google Shape;1004;g2cb7e6eddc9_1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1005" name="Google Shape;1005;g2cb7e6eddc9_1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2cb7e6eddc9_1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84" name="Google Shape;1084;g2cb7e6eddc9_1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1085" name="Google Shape;1085;g2cb7e6eddc9_1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cb7e6eddc9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3" name="Google Shape;1163;g2cb7e6eddc9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64" name="Google Shape;1164;g2cb7e6eddc9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1" name="Shape 1241"/>
        <p:cNvGrpSpPr/>
        <p:nvPr/>
      </p:nvGrpSpPr>
      <p:grpSpPr>
        <a:xfrm>
          <a:off x="0" y="0"/>
          <a:ext cx="0" cy="0"/>
          <a:chOff x="0" y="0"/>
          <a:chExt cx="0" cy="0"/>
        </a:xfrm>
      </p:grpSpPr>
      <p:sp>
        <p:nvSpPr>
          <p:cNvPr id="1242" name="Google Shape;1242;g2cb7e6eddc9_2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3" name="Google Shape;1243;g2cb7e6eddc9_2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44" name="Google Shape;1244;g2cb7e6eddc9_2_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1" name="Shape 1321"/>
        <p:cNvGrpSpPr/>
        <p:nvPr/>
      </p:nvGrpSpPr>
      <p:grpSpPr>
        <a:xfrm>
          <a:off x="0" y="0"/>
          <a:ext cx="0" cy="0"/>
          <a:chOff x="0" y="0"/>
          <a:chExt cx="0" cy="0"/>
        </a:xfrm>
      </p:grpSpPr>
      <p:sp>
        <p:nvSpPr>
          <p:cNvPr id="1322" name="Google Shape;1322;g2cb7e6eddc9_2_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3" name="Google Shape;1323;g2cb7e6eddc9_2_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4" name="Google Shape;1324;g2cb7e6eddc9_2_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2cb7e6eddc9_1_10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2cb7e6eddc9_1_10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4" name="Google Shape;1404;g2cb7e6eddc9_1_10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2cc994f0434_0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2cc994f0434_0_1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g2cc994f0434_0_1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9" name="Google Shape;15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Frank Septillion</a:t>
            </a:r>
            <a:r>
              <a:rPr lang="en-US"/>
              <a:t> on </a:t>
            </a:r>
            <a:r>
              <a:rPr lang="en-US" u="sng">
                <a:solidFill>
                  <a:schemeClr val="hlink"/>
                </a:solidFill>
                <a:hlinkClick r:id="rId3"/>
              </a:rPr>
              <a:t>Unsplash</a:t>
            </a:r>
            <a:r>
              <a:rPr lang="en-US"/>
              <a:t> </a:t>
            </a:r>
            <a:endParaRPr/>
          </a:p>
        </p:txBody>
      </p:sp>
      <p:sp>
        <p:nvSpPr>
          <p:cNvPr id="104" name="Google Shape;104;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 name="Google Shape;188;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Frank Septillion</a:t>
            </a:r>
            <a:r>
              <a:rPr lang="en-US"/>
              <a:t> on </a:t>
            </a:r>
            <a:r>
              <a:rPr lang="en-US" u="sng">
                <a:solidFill>
                  <a:schemeClr val="hlink"/>
                </a:solidFill>
                <a:hlinkClick r:id="rId3"/>
              </a:rPr>
              <a:t>Unsplash</a:t>
            </a:r>
            <a:r>
              <a:rPr lang="en-US"/>
              <a:t> </a:t>
            </a:r>
            <a:endParaRPr/>
          </a:p>
          <a:p>
            <a:pPr indent="0" lvl="0" marL="0" rtl="0" algn="l">
              <a:spcBef>
                <a:spcPts val="0"/>
              </a:spcBef>
              <a:spcAft>
                <a:spcPts val="0"/>
              </a:spcAft>
              <a:buNone/>
            </a:pPr>
            <a:r>
              <a:rPr lang="en-US"/>
              <a:t>Photo by </a:t>
            </a:r>
            <a:r>
              <a:rPr lang="en-US" u="sng">
                <a:solidFill>
                  <a:schemeClr val="hlink"/>
                </a:solidFill>
                <a:hlinkClick r:id="rId4"/>
              </a:rPr>
              <a:t>Joshua Fuller</a:t>
            </a:r>
            <a:r>
              <a:rPr lang="en-US"/>
              <a:t> on </a:t>
            </a:r>
            <a:r>
              <a:rPr lang="en-US" u="sng">
                <a:solidFill>
                  <a:schemeClr val="hlink"/>
                </a:solidFill>
                <a:hlinkClick r:id="rId5"/>
              </a:rPr>
              <a:t>Unsplash</a:t>
            </a:r>
            <a:r>
              <a:rPr lang="en-US"/>
              <a:t> </a:t>
            </a:r>
            <a:endParaRPr/>
          </a:p>
        </p:txBody>
      </p:sp>
      <p:sp>
        <p:nvSpPr>
          <p:cNvPr id="189" name="Google Shape;189;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a:t>
            </a:r>
            <a:r>
              <a:rPr lang="en-US" u="sng">
                <a:solidFill>
                  <a:schemeClr val="hlink"/>
                </a:solidFill>
                <a:hlinkClick r:id="rId2"/>
              </a:rPr>
              <a:t>freestocks</a:t>
            </a:r>
            <a:r>
              <a:rPr lang="en-US"/>
              <a:t> on </a:t>
            </a:r>
            <a:r>
              <a:rPr lang="en-US" u="sng">
                <a:solidFill>
                  <a:schemeClr val="hlink"/>
                </a:solidFill>
                <a:hlinkClick r:id="rId3"/>
              </a:rPr>
              <a:t>Unsplash</a:t>
            </a:r>
            <a:r>
              <a:rPr lang="en-US"/>
              <a:t> </a:t>
            </a:r>
            <a:endParaRPr/>
          </a:p>
          <a:p>
            <a:pPr indent="0" lvl="0" marL="0" rtl="0" algn="l">
              <a:spcBef>
                <a:spcPts val="0"/>
              </a:spcBef>
              <a:spcAft>
                <a:spcPts val="0"/>
              </a:spcAft>
              <a:buNone/>
            </a:pPr>
            <a:r>
              <a:rPr lang="en-US"/>
              <a:t>Photo by </a:t>
            </a:r>
            <a:r>
              <a:rPr lang="en-US" u="sng">
                <a:solidFill>
                  <a:schemeClr val="hlink"/>
                </a:solidFill>
                <a:hlinkClick r:id="rId4"/>
              </a:rPr>
              <a:t>Martin Hexeberg</a:t>
            </a:r>
            <a:r>
              <a:rPr lang="en-US"/>
              <a:t> on </a:t>
            </a:r>
            <a:r>
              <a:rPr lang="en-US" u="sng">
                <a:solidFill>
                  <a:schemeClr val="hlink"/>
                </a:solidFill>
                <a:hlinkClick r:id="rId5"/>
              </a:rPr>
              <a:t>Unsplash</a:t>
            </a:r>
            <a:r>
              <a:rPr lang="en-US"/>
              <a:t> </a:t>
            </a:r>
            <a:endParaRPr/>
          </a:p>
          <a:p>
            <a:pPr indent="0" lvl="0" marL="0" rtl="0" algn="l">
              <a:spcBef>
                <a:spcPts val="0"/>
              </a:spcBef>
              <a:spcAft>
                <a:spcPts val="0"/>
              </a:spcAft>
              <a:buNone/>
            </a:pPr>
            <a:r>
              <a:rPr lang="en-US"/>
              <a:t>Photo by </a:t>
            </a:r>
            <a:r>
              <a:rPr lang="en-US" u="sng">
                <a:solidFill>
                  <a:schemeClr val="hlink"/>
                </a:solidFill>
                <a:hlinkClick r:id="rId6"/>
              </a:rPr>
              <a:t>Alexander Popov</a:t>
            </a:r>
            <a:r>
              <a:rPr lang="en-US"/>
              <a:t> on </a:t>
            </a:r>
            <a:r>
              <a:rPr lang="en-US" u="sng">
                <a:solidFill>
                  <a:schemeClr val="hlink"/>
                </a:solidFill>
                <a:hlinkClick r:id="rId7"/>
              </a:rPr>
              <a:t>Unsplash</a:t>
            </a:r>
            <a:r>
              <a:rPr lang="en-US"/>
              <a:t> </a:t>
            </a:r>
            <a:endParaRPr/>
          </a:p>
          <a:p>
            <a:pPr indent="0" lvl="0" marL="0" rtl="0" algn="l">
              <a:spcBef>
                <a:spcPts val="0"/>
              </a:spcBef>
              <a:spcAft>
                <a:spcPts val="0"/>
              </a:spcAft>
              <a:buNone/>
            </a:pPr>
            <a:r>
              <a:rPr lang="en-US"/>
              <a:t>Photo by </a:t>
            </a:r>
            <a:r>
              <a:rPr lang="en-US" u="sng">
                <a:solidFill>
                  <a:schemeClr val="hlink"/>
                </a:solidFill>
                <a:hlinkClick r:id="rId8"/>
              </a:rPr>
              <a:t>Matthias Wagner</a:t>
            </a:r>
            <a:r>
              <a:rPr lang="en-US"/>
              <a:t> on </a:t>
            </a:r>
            <a:r>
              <a:rPr lang="en-US" u="sng">
                <a:solidFill>
                  <a:schemeClr val="hlink"/>
                </a:solidFill>
                <a:hlinkClick r:id="rId9"/>
              </a:rPr>
              <a:t>Unsplash</a:t>
            </a:r>
            <a:r>
              <a:rPr lang="en-US"/>
              <a:t> </a:t>
            </a:r>
            <a:endParaRPr/>
          </a:p>
        </p:txBody>
      </p:sp>
      <p:sp>
        <p:nvSpPr>
          <p:cNvPr id="350" name="Google Shape;35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2cb7e6eddc9_1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8" name="Google Shape;438;g2cb7e6eddc9_1_16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439" name="Google Shape;439;g2cb7e6eddc9_1_16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cb7e6eddc9_1_2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8" name="Google Shape;518;g2cb7e6eddc9_1_2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519" name="Google Shape;519;g2cb7e6eddc9_1_2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g2cc994f0434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7" name="Google Shape;597;g2cc994f0434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598" name="Google Shape;598;g2cc994f0434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cc994f0434_0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2cc994f0434_0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677" name="Google Shape;677;g2cc994f0434_0_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Photo by melanie van leeuwen on </a:t>
            </a:r>
            <a:r>
              <a:rPr lang="en-US" u="sng">
                <a:solidFill>
                  <a:schemeClr val="hlink"/>
                </a:solidFill>
                <a:hlinkClick r:id="rId2"/>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te nguyen on </a:t>
            </a:r>
            <a:r>
              <a:rPr lang="en-US" u="sng">
                <a:solidFill>
                  <a:schemeClr val="hlink"/>
                </a:solidFill>
                <a:hlinkClick r:id="rId3"/>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claudia raya on </a:t>
            </a:r>
            <a:r>
              <a:rPr lang="en-US" u="sng">
                <a:solidFill>
                  <a:schemeClr val="hlink"/>
                </a:solidFill>
                <a:hlinkClick r:id="rId4"/>
              </a:rPr>
              <a:t>Unsplash</a:t>
            </a:r>
            <a:r>
              <a:rPr lang="en-US"/>
              <a:t> </a:t>
            </a:r>
            <a:endParaRPr/>
          </a:p>
          <a:p>
            <a:pPr indent="0" lvl="0" marL="0" marR="0" rtl="0" algn="l">
              <a:lnSpc>
                <a:spcPct val="100000"/>
              </a:lnSpc>
              <a:spcBef>
                <a:spcPts val="0"/>
              </a:spcBef>
              <a:spcAft>
                <a:spcPts val="0"/>
              </a:spcAft>
              <a:buClr>
                <a:schemeClr val="dk1"/>
              </a:buClr>
              <a:buSzPts val="1200"/>
              <a:buFont typeface="Calibri"/>
              <a:buNone/>
            </a:pPr>
            <a:r>
              <a:rPr lang="en-US"/>
              <a:t>Photo by soundtrap on </a:t>
            </a:r>
            <a:r>
              <a:rPr lang="en-US" u="sng">
                <a:solidFill>
                  <a:schemeClr val="hlink"/>
                </a:solidFill>
                <a:hlinkClick r:id="rId5"/>
              </a:rPr>
              <a:t>Unsplash</a:t>
            </a:r>
            <a:r>
              <a:rPr lang="en-US"/>
              <a:t> </a:t>
            </a:r>
            <a:endParaRPr/>
          </a:p>
          <a:p>
            <a:pPr indent="0" lvl="0" marL="0" rtl="0" algn="l">
              <a:spcBef>
                <a:spcPts val="0"/>
              </a:spcBef>
              <a:spcAft>
                <a:spcPts val="0"/>
              </a:spcAft>
              <a:buNone/>
            </a:pPr>
            <a:r>
              <a:t/>
            </a:r>
            <a:endParaRPr/>
          </a:p>
        </p:txBody>
      </p:sp>
      <p:sp>
        <p:nvSpPr>
          <p:cNvPr id="756" name="Google Shape;75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6" name="Shape 16"/>
        <p:cNvGrpSpPr/>
        <p:nvPr/>
      </p:nvGrpSpPr>
      <p:grpSpPr>
        <a:xfrm>
          <a:off x="0" y="0"/>
          <a:ext cx="0" cy="0"/>
          <a:chOff x="0" y="0"/>
          <a:chExt cx="0" cy="0"/>
        </a:xfrm>
      </p:grpSpPr>
      <p:sp>
        <p:nvSpPr>
          <p:cNvPr id="17" name="Google Shape;17;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22"/>
          <p:cNvSpPr txBox="1"/>
          <p:nvPr>
            <p:ph type="title"/>
          </p:nvPr>
        </p:nvSpPr>
        <p:spPr>
          <a:xfrm>
            <a:off x="334963" y="296863"/>
            <a:ext cx="11522075" cy="115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22"/>
          <p:cNvSpPr txBox="1"/>
          <p:nvPr>
            <p:ph idx="1" type="body"/>
          </p:nvPr>
        </p:nvSpPr>
        <p:spPr>
          <a:xfrm rot="5400000">
            <a:off x="3920332" y="-1759743"/>
            <a:ext cx="4351338" cy="1152207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p14"/>
          <p:cNvSpPr txBox="1"/>
          <p:nvPr>
            <p:ph type="title"/>
          </p:nvPr>
        </p:nvSpPr>
        <p:spPr>
          <a:xfrm>
            <a:off x="334963" y="296863"/>
            <a:ext cx="11522075" cy="115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4"/>
          <p:cNvSpPr txBox="1"/>
          <p:nvPr>
            <p:ph idx="12" type="sldNum"/>
          </p:nvPr>
        </p:nvSpPr>
        <p:spPr>
          <a:xfrm>
            <a:off x="9113838"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5"/>
          <p:cNvSpPr txBox="1"/>
          <p:nvPr>
            <p:ph type="title"/>
          </p:nvPr>
        </p:nvSpPr>
        <p:spPr>
          <a:xfrm>
            <a:off x="334963" y="296863"/>
            <a:ext cx="11522075" cy="115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5"/>
          <p:cNvSpPr txBox="1"/>
          <p:nvPr>
            <p:ph idx="1" type="body"/>
          </p:nvPr>
        </p:nvSpPr>
        <p:spPr>
          <a:xfrm>
            <a:off x="334963" y="1825625"/>
            <a:ext cx="11522075"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16"/>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Quattrocento Sans"/>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6"/>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9" name="Shape 39"/>
        <p:cNvGrpSpPr/>
        <p:nvPr/>
      </p:nvGrpSpPr>
      <p:grpSpPr>
        <a:xfrm>
          <a:off x="0" y="0"/>
          <a:ext cx="0" cy="0"/>
          <a:chOff x="0" y="0"/>
          <a:chExt cx="0" cy="0"/>
        </a:xfrm>
      </p:grpSpPr>
      <p:sp>
        <p:nvSpPr>
          <p:cNvPr id="40" name="Google Shape;40;p17"/>
          <p:cNvSpPr txBox="1"/>
          <p:nvPr>
            <p:ph type="title"/>
          </p:nvPr>
        </p:nvSpPr>
        <p:spPr>
          <a:xfrm>
            <a:off x="334963" y="296863"/>
            <a:ext cx="11522075" cy="115093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6" name="Shape 46"/>
        <p:cNvGrpSpPr/>
        <p:nvPr/>
      </p:nvGrpSpPr>
      <p:grpSpPr>
        <a:xfrm>
          <a:off x="0" y="0"/>
          <a:ext cx="0" cy="0"/>
          <a:chOff x="0" y="0"/>
          <a:chExt cx="0" cy="0"/>
        </a:xfrm>
      </p:grpSpPr>
      <p:sp>
        <p:nvSpPr>
          <p:cNvPr id="47" name="Google Shape;47;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1" name="Google Shape;51;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2" name="Google Shape;52;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5" name="Shape 55"/>
        <p:cNvGrpSpPr/>
        <p:nvPr/>
      </p:nvGrpSpPr>
      <p:grpSpPr>
        <a:xfrm>
          <a:off x="0" y="0"/>
          <a:ext cx="0" cy="0"/>
          <a:chOff x="0" y="0"/>
          <a:chExt cx="0" cy="0"/>
        </a:xfrm>
      </p:grpSpPr>
      <p:sp>
        <p:nvSpPr>
          <p:cNvPr id="56" name="Google Shape;56;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9" name="Shape 59"/>
        <p:cNvGrpSpPr/>
        <p:nvPr/>
      </p:nvGrpSpPr>
      <p:grpSpPr>
        <a:xfrm>
          <a:off x="0" y="0"/>
          <a:ext cx="0" cy="0"/>
          <a:chOff x="0" y="0"/>
          <a:chExt cx="0" cy="0"/>
        </a:xfrm>
      </p:grpSpPr>
      <p:sp>
        <p:nvSpPr>
          <p:cNvPr id="60" name="Google Shape;60;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2" name="Google Shape;62;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3" name="Google Shape;6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6" name="Shape 66"/>
        <p:cNvGrpSpPr/>
        <p:nvPr/>
      </p:nvGrpSpPr>
      <p:grpSpPr>
        <a:xfrm>
          <a:off x="0" y="0"/>
          <a:ext cx="0" cy="0"/>
          <a:chOff x="0" y="0"/>
          <a:chExt cx="0" cy="0"/>
        </a:xfrm>
      </p:grpSpPr>
      <p:sp>
        <p:nvSpPr>
          <p:cNvPr id="67" name="Google Shape;67;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Quattrocento Sans"/>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21"/>
          <p:cNvSpPr/>
          <p:nvPr>
            <p:ph idx="2" type="pic"/>
          </p:nvPr>
        </p:nvSpPr>
        <p:spPr>
          <a:xfrm>
            <a:off x="5183188" y="987425"/>
            <a:ext cx="6172200" cy="4873625"/>
          </a:xfrm>
          <a:prstGeom prst="rect">
            <a:avLst/>
          </a:prstGeom>
          <a:noFill/>
          <a:ln>
            <a:noFill/>
          </a:ln>
        </p:spPr>
      </p:sp>
      <p:sp>
        <p:nvSpPr>
          <p:cNvPr id="69" name="Google Shape;69;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0" name="Google Shape;70;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
          <p:cNvSpPr txBox="1"/>
          <p:nvPr>
            <p:ph type="title"/>
          </p:nvPr>
        </p:nvSpPr>
        <p:spPr>
          <a:xfrm>
            <a:off x="334963" y="296863"/>
            <a:ext cx="11522075" cy="1150937"/>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Quattrocento Sans"/>
              <a:buNone/>
              <a:defRPr b="0" i="0" sz="4400" u="none" cap="none" strike="noStrik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
          <p:cNvSpPr txBox="1"/>
          <p:nvPr>
            <p:ph idx="1" type="body"/>
          </p:nvPr>
        </p:nvSpPr>
        <p:spPr>
          <a:xfrm>
            <a:off x="334963" y="1825625"/>
            <a:ext cx="11522075"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Quattrocento Sans"/>
                <a:ea typeface="Quattrocento Sans"/>
                <a:cs typeface="Quattrocento Sans"/>
                <a:sym typeface="Quattrocento Sans"/>
              </a:defRPr>
            </a:lvl1pPr>
            <a:lvl2pPr lvl="1"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2pPr>
            <a:lvl3pPr lvl="2"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3pPr>
            <a:lvl4pPr lvl="3"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4pPr>
            <a:lvl5pPr lvl="4"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5pPr>
            <a:lvl6pPr lvl="5"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6pPr>
            <a:lvl7pPr lvl="6"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7pPr>
            <a:lvl8pPr lvl="7"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8pPr>
            <a:lvl9pPr lvl="8" marR="0" rtl="0" algn="l">
              <a:spcBef>
                <a:spcPts val="0"/>
              </a:spcBef>
              <a:spcAft>
                <a:spcPts val="0"/>
              </a:spcAft>
              <a:buSzPts val="1400"/>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spcBef>
                <a:spcPts val="0"/>
              </a:spcBef>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pic>
        <p:nvPicPr>
          <p:cNvPr id="15" name="Google Shape;15;p12"/>
          <p:cNvPicPr preferRelativeResize="0"/>
          <p:nvPr/>
        </p:nvPicPr>
        <p:blipFill rotWithShape="1">
          <a:blip r:embed="rId1">
            <a:alphaModFix/>
          </a:blip>
          <a:srcRect b="0" l="0" r="0" t="0"/>
          <a:stretch/>
        </p:blipFill>
        <p:spPr>
          <a:xfrm>
            <a:off x="0" y="-976470"/>
            <a:ext cx="2906917" cy="80095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11">
          <p15:clr>
            <a:srgbClr val="F26B43"/>
          </p15:clr>
        </p15:guide>
        <p15:guide id="2" pos="7469">
          <p15:clr>
            <a:srgbClr val="F26B43"/>
          </p15:clr>
        </p15:guide>
        <p15:guide id="3" orient="horz" pos="187">
          <p15:clr>
            <a:srgbClr val="F26B43"/>
          </p15:clr>
        </p15:guide>
        <p15:guide id="4" orient="horz" pos="397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0"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5.png"/><Relationship Id="rId9"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11.png"/><Relationship Id="rId7" Type="http://schemas.openxmlformats.org/officeDocument/2006/relationships/image" Target="../media/image13.png"/><Relationship Id="rId8"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7.png"/><Relationship Id="rId5" Type="http://schemas.openxmlformats.org/officeDocument/2006/relationships/image" Target="../media/image4.png"/><Relationship Id="rId6"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4.png"/><Relationship Id="rId5"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4.png"/><Relationship Id="rId5"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 Id="rId4" Type="http://schemas.openxmlformats.org/officeDocument/2006/relationships/image" Target="../media/image4.png"/><Relationship Id="rId5"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4.png"/><Relationship Id="rId5"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2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89" name="Shape 89"/>
        <p:cNvGrpSpPr/>
        <p:nvPr/>
      </p:nvGrpSpPr>
      <p:grpSpPr>
        <a:xfrm>
          <a:off x="0" y="0"/>
          <a:ext cx="0" cy="0"/>
          <a:chOff x="0" y="0"/>
          <a:chExt cx="0" cy="0"/>
        </a:xfrm>
      </p:grpSpPr>
      <p:sp>
        <p:nvSpPr>
          <p:cNvPr id="90" name="Google Shape;90;p1"/>
          <p:cNvSpPr/>
          <p:nvPr/>
        </p:nvSpPr>
        <p:spPr>
          <a:xfrm rot="-5400000">
            <a:off x="5837346" y="5049886"/>
            <a:ext cx="1590600" cy="1590600"/>
          </a:xfrm>
          <a:prstGeom prst="blockArc">
            <a:avLst>
              <a:gd fmla="val 5832300" name="adj1"/>
              <a:gd fmla="val 77390" name="adj2"/>
              <a:gd fmla="val 18782"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91" name="Google Shape;91;p1"/>
          <p:cNvSpPr/>
          <p:nvPr/>
        </p:nvSpPr>
        <p:spPr>
          <a:xfrm>
            <a:off x="0" y="0"/>
            <a:ext cx="9618600" cy="20718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92" name="Google Shape;92;p1"/>
          <p:cNvSpPr txBox="1"/>
          <p:nvPr/>
        </p:nvSpPr>
        <p:spPr>
          <a:xfrm>
            <a:off x="334963" y="2718172"/>
            <a:ext cx="5186100" cy="357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8800" u="none" cap="none" strike="noStrike">
                <a:solidFill>
                  <a:srgbClr val="1DB954"/>
                </a:solidFill>
                <a:latin typeface="Quattrocento Sans"/>
                <a:ea typeface="Quattrocento Sans"/>
                <a:cs typeface="Quattrocento Sans"/>
                <a:sym typeface="Quattrocento Sans"/>
              </a:rPr>
              <a:t>Project 1</a:t>
            </a:r>
            <a:endParaRPr b="1" i="0" sz="8800" u="none" cap="none" strike="noStrike">
              <a:solidFill>
                <a:schemeClr val="lt1"/>
              </a:solidFill>
              <a:latin typeface="Quattrocento Sans"/>
              <a:ea typeface="Quattrocento Sans"/>
              <a:cs typeface="Quattrocento Sans"/>
              <a:sym typeface="Quattrocento Sans"/>
            </a:endParaRPr>
          </a:p>
          <a:p>
            <a:pPr indent="0" lvl="0" marL="0" marR="0" rtl="0" algn="l">
              <a:spcBef>
                <a:spcPts val="3600"/>
              </a:spcBef>
              <a:spcAft>
                <a:spcPts val="0"/>
              </a:spcAft>
              <a:buNone/>
            </a:pPr>
            <a:r>
              <a:rPr b="1" i="0" lang="en-US" sz="3400" u="none" cap="none" strike="noStrike">
                <a:solidFill>
                  <a:schemeClr val="lt1"/>
                </a:solidFill>
                <a:latin typeface="Quattrocento Sans"/>
                <a:ea typeface="Quattrocento Sans"/>
                <a:cs typeface="Quattrocento Sans"/>
                <a:sym typeface="Quattrocento Sans"/>
              </a:rPr>
              <a:t>Is there a formula to making a popular song?</a:t>
            </a:r>
            <a:endParaRPr/>
          </a:p>
          <a:p>
            <a:pPr indent="0" lvl="0" marL="0" marR="0" rtl="0" algn="l">
              <a:spcBef>
                <a:spcPts val="3600"/>
              </a:spcBef>
              <a:spcAft>
                <a:spcPts val="0"/>
              </a:spcAft>
              <a:buNone/>
            </a:pPr>
            <a:r>
              <a:rPr b="1" i="0" lang="en-US" sz="1050" u="none" cap="none" strike="noStrike">
                <a:solidFill>
                  <a:schemeClr val="lt1"/>
                </a:solidFill>
                <a:latin typeface="Quattrocento Sans"/>
                <a:ea typeface="Quattrocento Sans"/>
                <a:cs typeface="Quattrocento Sans"/>
                <a:sym typeface="Quattrocento Sans"/>
              </a:rPr>
              <a:t>Team 6</a:t>
            </a:r>
            <a:endParaRPr/>
          </a:p>
        </p:txBody>
      </p:sp>
      <p:sp>
        <p:nvSpPr>
          <p:cNvPr id="93" name="Google Shape;93;p1"/>
          <p:cNvSpPr/>
          <p:nvPr/>
        </p:nvSpPr>
        <p:spPr>
          <a:xfrm>
            <a:off x="6629400" y="0"/>
            <a:ext cx="3489900" cy="6858000"/>
          </a:xfrm>
          <a:prstGeom prst="round2SameRect">
            <a:avLst>
              <a:gd fmla="val 0"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94" name="Google Shape;94;p1"/>
          <p:cNvGrpSpPr/>
          <p:nvPr/>
        </p:nvGrpSpPr>
        <p:grpSpPr>
          <a:xfrm rot="-1387492">
            <a:off x="6783518" y="3105105"/>
            <a:ext cx="655091" cy="680134"/>
            <a:chOff x="6714281" y="3033918"/>
            <a:chExt cx="792600" cy="822900"/>
          </a:xfrm>
        </p:grpSpPr>
        <p:sp>
          <p:nvSpPr>
            <p:cNvPr id="95" name="Google Shape;95;p1"/>
            <p:cNvSpPr/>
            <p:nvPr/>
          </p:nvSpPr>
          <p:spPr>
            <a:xfrm>
              <a:off x="6714281" y="3033918"/>
              <a:ext cx="792600" cy="822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Music note outline" id="96" name="Google Shape;96;p1"/>
            <p:cNvPicPr preferRelativeResize="0"/>
            <p:nvPr/>
          </p:nvPicPr>
          <p:blipFill rotWithShape="1">
            <a:blip r:embed="rId3">
              <a:alphaModFix/>
            </a:blip>
            <a:srcRect b="0" l="0" r="0" t="0"/>
            <a:stretch/>
          </p:blipFill>
          <p:spPr>
            <a:xfrm>
              <a:off x="6826636" y="3161513"/>
              <a:ext cx="567771" cy="567771"/>
            </a:xfrm>
            <a:prstGeom prst="rect">
              <a:avLst/>
            </a:prstGeom>
            <a:noFill/>
            <a:ln>
              <a:noFill/>
            </a:ln>
          </p:spPr>
        </p:pic>
      </p:grpSp>
      <p:grpSp>
        <p:nvGrpSpPr>
          <p:cNvPr id="97" name="Google Shape;97;p1"/>
          <p:cNvGrpSpPr/>
          <p:nvPr/>
        </p:nvGrpSpPr>
        <p:grpSpPr>
          <a:xfrm rot="1725038">
            <a:off x="10603872" y="4889993"/>
            <a:ext cx="1054936" cy="1095265"/>
            <a:chOff x="10454640" y="1737360"/>
            <a:chExt cx="792600" cy="822900"/>
          </a:xfrm>
        </p:grpSpPr>
        <p:sp>
          <p:nvSpPr>
            <p:cNvPr id="98" name="Google Shape;98;p1"/>
            <p:cNvSpPr/>
            <p:nvPr/>
          </p:nvSpPr>
          <p:spPr>
            <a:xfrm>
              <a:off x="10454640" y="1737360"/>
              <a:ext cx="792600" cy="82290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Quattrocento Sans"/>
                <a:ea typeface="Quattrocento Sans"/>
                <a:cs typeface="Quattrocento Sans"/>
                <a:sym typeface="Quattrocento Sans"/>
              </a:endParaRPr>
            </a:p>
          </p:txBody>
        </p:sp>
        <p:pic>
          <p:nvPicPr>
            <p:cNvPr descr="Music notes outline" id="99" name="Google Shape;99;p1"/>
            <p:cNvPicPr preferRelativeResize="0"/>
            <p:nvPr/>
          </p:nvPicPr>
          <p:blipFill rotWithShape="1">
            <a:blip r:embed="rId4">
              <a:alphaModFix/>
            </a:blip>
            <a:srcRect b="0" l="0" r="0" t="0"/>
            <a:stretch/>
          </p:blipFill>
          <p:spPr>
            <a:xfrm>
              <a:off x="10566995" y="1864955"/>
              <a:ext cx="567771" cy="567771"/>
            </a:xfrm>
            <a:prstGeom prst="rect">
              <a:avLst/>
            </a:prstGeom>
            <a:noFill/>
            <a:ln>
              <a:noFill/>
            </a:ln>
          </p:spPr>
        </p:pic>
      </p:grpSp>
      <p:sp>
        <p:nvSpPr>
          <p:cNvPr id="100" name="Google Shape;100;p1"/>
          <p:cNvSpPr/>
          <p:nvPr/>
        </p:nvSpPr>
        <p:spPr>
          <a:xfrm flipH="1" rot="5400000">
            <a:off x="-869210" y="130"/>
            <a:ext cx="1715400" cy="1715400"/>
          </a:xfrm>
          <a:prstGeom prst="blockArc">
            <a:avLst>
              <a:gd fmla="val 10800000" name="adj1"/>
              <a:gd fmla="val 21551066" name="adj2"/>
              <a:gd fmla="val 17623" name="adj3"/>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837" name="Shape 837"/>
        <p:cNvGrpSpPr/>
        <p:nvPr/>
      </p:nvGrpSpPr>
      <p:grpSpPr>
        <a:xfrm>
          <a:off x="0" y="0"/>
          <a:ext cx="0" cy="0"/>
          <a:chOff x="0" y="0"/>
          <a:chExt cx="0" cy="0"/>
        </a:xfrm>
      </p:grpSpPr>
      <p:sp>
        <p:nvSpPr>
          <p:cNvPr id="838" name="Google Shape;838;g2cc4289afba_0_4"/>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839" name="Google Shape;839;g2cc4289afba_0_4"/>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840" name="Google Shape;840;g2cc4289afba_0_4"/>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10</a:t>
            </a:r>
            <a:endParaRPr/>
          </a:p>
        </p:txBody>
      </p:sp>
      <p:sp>
        <p:nvSpPr>
          <p:cNvPr id="841" name="Google Shape;841;g2cc4289afba_0_4"/>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Songs Attributes</a:t>
            </a:r>
            <a:endParaRPr b="1" sz="4400">
              <a:solidFill>
                <a:schemeClr val="lt1"/>
              </a:solidFill>
              <a:latin typeface="Quattrocento Sans"/>
              <a:ea typeface="Quattrocento Sans"/>
              <a:cs typeface="Quattrocento Sans"/>
              <a:sym typeface="Quattrocento Sans"/>
            </a:endParaRPr>
          </a:p>
        </p:txBody>
      </p:sp>
      <p:sp>
        <p:nvSpPr>
          <p:cNvPr id="842" name="Google Shape;842;g2cc4289afba_0_4"/>
          <p:cNvSpPr txBox="1"/>
          <p:nvPr/>
        </p:nvSpPr>
        <p:spPr>
          <a:xfrm>
            <a:off x="3626800" y="1240950"/>
            <a:ext cx="8000100" cy="54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There is no valuable correlation between the </a:t>
            </a:r>
            <a:r>
              <a:rPr lang="en-US">
                <a:solidFill>
                  <a:schemeClr val="lt1"/>
                </a:solidFill>
                <a:latin typeface="Quattrocento Sans"/>
                <a:ea typeface="Quattrocento Sans"/>
                <a:cs typeface="Quattrocento Sans"/>
                <a:sym typeface="Quattrocento Sans"/>
              </a:rPr>
              <a:t>increase </a:t>
            </a:r>
            <a:r>
              <a:rPr lang="en-US">
                <a:solidFill>
                  <a:schemeClr val="lt1"/>
                </a:solidFill>
                <a:latin typeface="Quattrocento Sans"/>
                <a:ea typeface="Quattrocento Sans"/>
                <a:cs typeface="Quattrocento Sans"/>
                <a:sym typeface="Quattrocento Sans"/>
              </a:rPr>
              <a:t> % of each attribute and the amount of streams.</a:t>
            </a:r>
            <a:endParaRPr>
              <a:solidFill>
                <a:schemeClr val="lt1"/>
              </a:solidFill>
              <a:latin typeface="Quattrocento Sans"/>
              <a:ea typeface="Quattrocento Sans"/>
              <a:cs typeface="Quattrocento Sans"/>
              <a:sym typeface="Quattrocento Sans"/>
            </a:endParaRPr>
          </a:p>
        </p:txBody>
      </p:sp>
      <p:grpSp>
        <p:nvGrpSpPr>
          <p:cNvPr id="843" name="Google Shape;843;g2cc4289afba_0_4"/>
          <p:cNvGrpSpPr/>
          <p:nvPr/>
        </p:nvGrpSpPr>
        <p:grpSpPr>
          <a:xfrm>
            <a:off x="-32" y="0"/>
            <a:ext cx="3078900" cy="6858000"/>
            <a:chOff x="-32" y="0"/>
            <a:chExt cx="3078900" cy="6858000"/>
          </a:xfrm>
        </p:grpSpPr>
        <p:sp>
          <p:nvSpPr>
            <p:cNvPr id="844" name="Google Shape;844;g2cc4289afba_0_4"/>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45" name="Google Shape;845;g2cc4289afba_0_4"/>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846" name="Google Shape;846;g2cc4289afba_0_4"/>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847" name="Google Shape;847;g2cc4289afba_0_4"/>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848" name="Google Shape;848;g2cc4289afba_0_4"/>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849" name="Google Shape;849;g2cc4289afba_0_4"/>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850" name="Google Shape;850;g2cc4289afba_0_4"/>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851" name="Google Shape;851;g2cc4289afba_0_4"/>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852" name="Google Shape;852;g2cc4289afba_0_4"/>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853" name="Google Shape;853;g2cc4289afba_0_4"/>
            <p:cNvGrpSpPr/>
            <p:nvPr/>
          </p:nvGrpSpPr>
          <p:grpSpPr>
            <a:xfrm>
              <a:off x="591605" y="1393678"/>
              <a:ext cx="258814" cy="225521"/>
              <a:chOff x="7005638" y="3648076"/>
              <a:chExt cx="344488" cy="300175"/>
            </a:xfrm>
          </p:grpSpPr>
          <p:sp>
            <p:nvSpPr>
              <p:cNvPr id="854" name="Google Shape;854;g2cc4289afba_0_4"/>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55" name="Google Shape;855;g2cc4289afba_0_4"/>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856" name="Google Shape;856;g2cc4289afba_0_4"/>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857" name="Google Shape;857;g2cc4289afba_0_4"/>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58" name="Google Shape;858;g2cc4289afba_0_4"/>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859" name="Google Shape;859;g2cc4289afba_0_4"/>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860" name="Google Shape;860;g2cc4289afba_0_4"/>
            <p:cNvGrpSpPr/>
            <p:nvPr/>
          </p:nvGrpSpPr>
          <p:grpSpPr>
            <a:xfrm>
              <a:off x="602695" y="1919256"/>
              <a:ext cx="236526" cy="215990"/>
              <a:chOff x="3398838" y="5076826"/>
              <a:chExt cx="345950" cy="315913"/>
            </a:xfrm>
          </p:grpSpPr>
          <p:sp>
            <p:nvSpPr>
              <p:cNvPr id="861" name="Google Shape;861;g2cc4289afba_0_4"/>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62" name="Google Shape;862;g2cc4289afba_0_4"/>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63" name="Google Shape;863;g2cc4289afba_0_4"/>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64" name="Google Shape;864;g2cc4289afba_0_4"/>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65" name="Google Shape;865;g2cc4289afba_0_4"/>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66" name="Google Shape;866;g2cc4289afba_0_4"/>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867" name="Google Shape;867;g2cc4289afba_0_4"/>
            <p:cNvGrpSpPr/>
            <p:nvPr/>
          </p:nvGrpSpPr>
          <p:grpSpPr>
            <a:xfrm>
              <a:off x="607445" y="2440291"/>
              <a:ext cx="226884" cy="216064"/>
              <a:chOff x="5483226" y="731713"/>
              <a:chExt cx="363538" cy="346201"/>
            </a:xfrm>
          </p:grpSpPr>
          <p:sp>
            <p:nvSpPr>
              <p:cNvPr id="868" name="Google Shape;868;g2cc4289afba_0_4"/>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69" name="Google Shape;869;g2cc4289afba_0_4"/>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70" name="Google Shape;870;g2cc4289afba_0_4"/>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871" name="Google Shape;871;g2cc4289afba_0_4"/>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872" name="Google Shape;872;g2cc4289afba_0_4"/>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873" name="Google Shape;873;g2cc4289afba_0_4"/>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874" name="Google Shape;874;g2cc4289afba_0_4"/>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875" name="Google Shape;875;g2cc4289afba_0_4"/>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876" name="Google Shape;876;g2cc4289afba_0_4"/>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877" name="Google Shape;877;g2cc4289afba_0_4"/>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878" name="Google Shape;878;g2cc4289afba_0_4"/>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879" name="Google Shape;879;g2cc4289afba_0_4"/>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880" name="Google Shape;880;g2cc4289afba_0_4"/>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881" name="Google Shape;881;g2cc4289afba_0_4"/>
            <p:cNvGrpSpPr/>
            <p:nvPr/>
          </p:nvGrpSpPr>
          <p:grpSpPr>
            <a:xfrm>
              <a:off x="622832" y="3606117"/>
              <a:ext cx="191531" cy="276474"/>
              <a:chOff x="3379789" y="1452563"/>
              <a:chExt cx="239713" cy="346025"/>
            </a:xfrm>
          </p:grpSpPr>
          <p:sp>
            <p:nvSpPr>
              <p:cNvPr id="882" name="Google Shape;882;g2cc4289afba_0_4"/>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83" name="Google Shape;883;g2cc4289afba_0_4"/>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84" name="Google Shape;884;g2cc4289afba_0_4"/>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885" name="Google Shape;885;g2cc4289afba_0_4"/>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886" name="Google Shape;886;g2cc4289afba_0_4"/>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887" name="Google Shape;887;g2cc4289afba_0_4"/>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888" name="Google Shape;888;g2cc4289afba_0_4"/>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889" name="Google Shape;889;g2cc4289afba_0_4"/>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890" name="Google Shape;890;g2cc4289afba_0_4"/>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891" name="Google Shape;891;g2cc4289afba_0_4"/>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892" name="Google Shape;892;g2cc4289afba_0_4"/>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893" name="Google Shape;893;g2cc4289afba_0_4"/>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894" name="Google Shape;894;g2cc4289afba_0_4"/>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895" name="Google Shape;895;g2cc4289afba_0_4"/>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896" name="Google Shape;896;g2cc4289afba_0_4"/>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897" name="Google Shape;897;g2cc4289afba_0_4"/>
            <p:cNvGrpSpPr/>
            <p:nvPr/>
          </p:nvGrpSpPr>
          <p:grpSpPr>
            <a:xfrm>
              <a:off x="604993" y="4149161"/>
              <a:ext cx="232666" cy="232666"/>
              <a:chOff x="6203951" y="2895601"/>
              <a:chExt cx="346075" cy="346075"/>
            </a:xfrm>
          </p:grpSpPr>
          <p:sp>
            <p:nvSpPr>
              <p:cNvPr id="898" name="Google Shape;898;g2cc4289afba_0_4"/>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99" name="Google Shape;899;g2cc4289afba_0_4"/>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0" name="Google Shape;900;g2cc4289afba_0_4"/>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1" name="Google Shape;901;g2cc4289afba_0_4"/>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2" name="Google Shape;902;g2cc4289afba_0_4"/>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903" name="Google Shape;903;g2cc4289afba_0_4"/>
            <p:cNvGrpSpPr/>
            <p:nvPr/>
          </p:nvGrpSpPr>
          <p:grpSpPr>
            <a:xfrm>
              <a:off x="605029" y="4784991"/>
              <a:ext cx="225419" cy="260072"/>
              <a:chOff x="5581651" y="2895601"/>
              <a:chExt cx="300038" cy="346163"/>
            </a:xfrm>
          </p:grpSpPr>
          <p:sp>
            <p:nvSpPr>
              <p:cNvPr id="904" name="Google Shape;904;g2cc4289afba_0_4"/>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5" name="Google Shape;905;g2cc4289afba_0_4"/>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6" name="Google Shape;906;g2cc4289afba_0_4"/>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7" name="Google Shape;907;g2cc4289afba_0_4"/>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8" name="Google Shape;908;g2cc4289afba_0_4"/>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09" name="Google Shape;909;g2cc4289afba_0_4"/>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910" name="Google Shape;910;g2cc4289afba_0_4"/>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pic>
        <p:nvPicPr>
          <p:cNvPr id="911" name="Google Shape;911;g2cc4289afba_0_4"/>
          <p:cNvPicPr preferRelativeResize="0"/>
          <p:nvPr/>
        </p:nvPicPr>
        <p:blipFill>
          <a:blip r:embed="rId5">
            <a:alphaModFix/>
          </a:blip>
          <a:stretch>
            <a:fillRect/>
          </a:stretch>
        </p:blipFill>
        <p:spPr>
          <a:xfrm>
            <a:off x="3474400" y="1790250"/>
            <a:ext cx="2527008" cy="2043674"/>
          </a:xfrm>
          <a:prstGeom prst="rect">
            <a:avLst/>
          </a:prstGeom>
          <a:noFill/>
          <a:ln>
            <a:noFill/>
          </a:ln>
        </p:spPr>
      </p:pic>
      <p:pic>
        <p:nvPicPr>
          <p:cNvPr id="912" name="Google Shape;912;g2cc4289afba_0_4"/>
          <p:cNvPicPr preferRelativeResize="0"/>
          <p:nvPr/>
        </p:nvPicPr>
        <p:blipFill>
          <a:blip r:embed="rId6">
            <a:alphaModFix/>
          </a:blip>
          <a:stretch>
            <a:fillRect/>
          </a:stretch>
        </p:blipFill>
        <p:spPr>
          <a:xfrm>
            <a:off x="6130820" y="1800709"/>
            <a:ext cx="2527008" cy="2022748"/>
          </a:xfrm>
          <a:prstGeom prst="rect">
            <a:avLst/>
          </a:prstGeom>
          <a:noFill/>
          <a:ln>
            <a:noFill/>
          </a:ln>
        </p:spPr>
      </p:pic>
      <p:pic>
        <p:nvPicPr>
          <p:cNvPr id="913" name="Google Shape;913;g2cc4289afba_0_4"/>
          <p:cNvPicPr preferRelativeResize="0"/>
          <p:nvPr/>
        </p:nvPicPr>
        <p:blipFill>
          <a:blip r:embed="rId7">
            <a:alphaModFix/>
          </a:blip>
          <a:stretch>
            <a:fillRect/>
          </a:stretch>
        </p:blipFill>
        <p:spPr>
          <a:xfrm>
            <a:off x="3487324" y="4143942"/>
            <a:ext cx="2501151" cy="2022757"/>
          </a:xfrm>
          <a:prstGeom prst="rect">
            <a:avLst/>
          </a:prstGeom>
          <a:noFill/>
          <a:ln>
            <a:noFill/>
          </a:ln>
        </p:spPr>
      </p:pic>
      <p:pic>
        <p:nvPicPr>
          <p:cNvPr id="914" name="Google Shape;914;g2cc4289afba_0_4"/>
          <p:cNvPicPr preferRelativeResize="0"/>
          <p:nvPr/>
        </p:nvPicPr>
        <p:blipFill>
          <a:blip r:embed="rId8">
            <a:alphaModFix/>
          </a:blip>
          <a:stretch>
            <a:fillRect/>
          </a:stretch>
        </p:blipFill>
        <p:spPr>
          <a:xfrm>
            <a:off x="6130817" y="4142218"/>
            <a:ext cx="2527008" cy="2026207"/>
          </a:xfrm>
          <a:prstGeom prst="rect">
            <a:avLst/>
          </a:prstGeom>
          <a:noFill/>
          <a:ln>
            <a:noFill/>
          </a:ln>
        </p:spPr>
      </p:pic>
      <p:pic>
        <p:nvPicPr>
          <p:cNvPr id="915" name="Google Shape;915;g2cc4289afba_0_4"/>
          <p:cNvPicPr preferRelativeResize="0"/>
          <p:nvPr/>
        </p:nvPicPr>
        <p:blipFill>
          <a:blip r:embed="rId9">
            <a:alphaModFix/>
          </a:blip>
          <a:stretch>
            <a:fillRect/>
          </a:stretch>
        </p:blipFill>
        <p:spPr>
          <a:xfrm>
            <a:off x="8787250" y="1800712"/>
            <a:ext cx="2501150" cy="2022750"/>
          </a:xfrm>
          <a:prstGeom prst="rect">
            <a:avLst/>
          </a:prstGeom>
          <a:noFill/>
          <a:ln>
            <a:noFill/>
          </a:ln>
        </p:spPr>
      </p:pic>
      <p:pic>
        <p:nvPicPr>
          <p:cNvPr id="916" name="Google Shape;916;g2cc4289afba_0_4"/>
          <p:cNvPicPr preferRelativeResize="0"/>
          <p:nvPr/>
        </p:nvPicPr>
        <p:blipFill>
          <a:blip r:embed="rId10">
            <a:alphaModFix/>
          </a:blip>
          <a:stretch>
            <a:fillRect/>
          </a:stretch>
        </p:blipFill>
        <p:spPr>
          <a:xfrm>
            <a:off x="8787250" y="4133487"/>
            <a:ext cx="2501150" cy="2043676"/>
          </a:xfrm>
          <a:prstGeom prst="rect">
            <a:avLst/>
          </a:prstGeom>
          <a:noFill/>
          <a:ln>
            <a:noFill/>
          </a:ln>
        </p:spPr>
      </p:pic>
      <p:sp>
        <p:nvSpPr>
          <p:cNvPr id="917" name="Google Shape;917;g2cc4289afba_0_4"/>
          <p:cNvSpPr txBox="1"/>
          <p:nvPr/>
        </p:nvSpPr>
        <p:spPr>
          <a:xfrm>
            <a:off x="3474400" y="3842088"/>
            <a:ext cx="777900" cy="29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Corr .008 </a:t>
            </a:r>
            <a:endParaRPr>
              <a:solidFill>
                <a:schemeClr val="lt1"/>
              </a:solidFill>
              <a:latin typeface="Quattrocento Sans"/>
              <a:ea typeface="Quattrocento Sans"/>
              <a:cs typeface="Quattrocento Sans"/>
              <a:sym typeface="Quattrocento Sans"/>
            </a:endParaRPr>
          </a:p>
        </p:txBody>
      </p:sp>
      <p:sp>
        <p:nvSpPr>
          <p:cNvPr id="918" name="Google Shape;918;g2cc4289afba_0_4"/>
          <p:cNvSpPr txBox="1"/>
          <p:nvPr/>
        </p:nvSpPr>
        <p:spPr>
          <a:xfrm>
            <a:off x="6130825" y="3842088"/>
            <a:ext cx="777900" cy="29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Corr .007 </a:t>
            </a:r>
            <a:endParaRPr>
              <a:solidFill>
                <a:schemeClr val="lt1"/>
              </a:solidFill>
              <a:latin typeface="Quattrocento Sans"/>
              <a:ea typeface="Quattrocento Sans"/>
              <a:cs typeface="Quattrocento Sans"/>
              <a:sym typeface="Quattrocento Sans"/>
            </a:endParaRPr>
          </a:p>
        </p:txBody>
      </p:sp>
      <p:sp>
        <p:nvSpPr>
          <p:cNvPr id="919" name="Google Shape;919;g2cc4289afba_0_4"/>
          <p:cNvSpPr txBox="1"/>
          <p:nvPr/>
        </p:nvSpPr>
        <p:spPr>
          <a:xfrm>
            <a:off x="3487325" y="6161875"/>
            <a:ext cx="1043100" cy="29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Corr .166 </a:t>
            </a:r>
            <a:endParaRPr>
              <a:solidFill>
                <a:schemeClr val="lt1"/>
              </a:solidFill>
              <a:latin typeface="Quattrocento Sans"/>
              <a:ea typeface="Quattrocento Sans"/>
              <a:cs typeface="Quattrocento Sans"/>
              <a:sym typeface="Quattrocento Sans"/>
            </a:endParaRPr>
          </a:p>
        </p:txBody>
      </p:sp>
      <p:sp>
        <p:nvSpPr>
          <p:cNvPr id="920" name="Google Shape;920;g2cc4289afba_0_4"/>
          <p:cNvSpPr txBox="1"/>
          <p:nvPr/>
        </p:nvSpPr>
        <p:spPr>
          <a:xfrm>
            <a:off x="8787250" y="3831625"/>
            <a:ext cx="1043100" cy="29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Corr -.176 </a:t>
            </a:r>
            <a:endParaRPr>
              <a:solidFill>
                <a:schemeClr val="lt1"/>
              </a:solidFill>
              <a:latin typeface="Quattrocento Sans"/>
              <a:ea typeface="Quattrocento Sans"/>
              <a:cs typeface="Quattrocento Sans"/>
              <a:sym typeface="Quattrocento Sans"/>
            </a:endParaRPr>
          </a:p>
        </p:txBody>
      </p:sp>
      <p:sp>
        <p:nvSpPr>
          <p:cNvPr id="921" name="Google Shape;921;g2cc4289afba_0_4"/>
          <p:cNvSpPr txBox="1"/>
          <p:nvPr/>
        </p:nvSpPr>
        <p:spPr>
          <a:xfrm>
            <a:off x="6137288" y="6187650"/>
            <a:ext cx="1043100" cy="29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Corr .141 </a:t>
            </a:r>
            <a:endParaRPr>
              <a:solidFill>
                <a:schemeClr val="lt1"/>
              </a:solidFill>
              <a:latin typeface="Quattrocento Sans"/>
              <a:ea typeface="Quattrocento Sans"/>
              <a:cs typeface="Quattrocento Sans"/>
              <a:sym typeface="Quattrocento Sans"/>
            </a:endParaRPr>
          </a:p>
        </p:txBody>
      </p:sp>
      <p:sp>
        <p:nvSpPr>
          <p:cNvPr id="922" name="Google Shape;922;g2cc4289afba_0_4"/>
          <p:cNvSpPr txBox="1"/>
          <p:nvPr/>
        </p:nvSpPr>
        <p:spPr>
          <a:xfrm>
            <a:off x="8800175" y="6161875"/>
            <a:ext cx="1043100" cy="293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Corr -.121 </a:t>
            </a:r>
            <a:endParaRPr>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927" name="Shape 927"/>
        <p:cNvGrpSpPr/>
        <p:nvPr/>
      </p:nvGrpSpPr>
      <p:grpSpPr>
        <a:xfrm>
          <a:off x="0" y="0"/>
          <a:ext cx="0" cy="0"/>
          <a:chOff x="0" y="0"/>
          <a:chExt cx="0" cy="0"/>
        </a:xfrm>
      </p:grpSpPr>
      <p:sp>
        <p:nvSpPr>
          <p:cNvPr id="928" name="Google Shape;928;g2cc4289afba_0_98"/>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929" name="Google Shape;929;g2cc4289afba_0_98"/>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930" name="Google Shape;930;g2cc4289afba_0_98"/>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11</a:t>
            </a:r>
            <a:endParaRPr/>
          </a:p>
        </p:txBody>
      </p:sp>
      <p:sp>
        <p:nvSpPr>
          <p:cNvPr id="931" name="Google Shape;931;g2cc4289afba_0_98"/>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Songs Attributes</a:t>
            </a:r>
            <a:endParaRPr b="1" sz="4400">
              <a:solidFill>
                <a:schemeClr val="lt1"/>
              </a:solidFill>
              <a:latin typeface="Quattrocento Sans"/>
              <a:ea typeface="Quattrocento Sans"/>
              <a:cs typeface="Quattrocento Sans"/>
              <a:sym typeface="Quattrocento Sans"/>
            </a:endParaRPr>
          </a:p>
        </p:txBody>
      </p:sp>
      <p:sp>
        <p:nvSpPr>
          <p:cNvPr id="932" name="Google Shape;932;g2cc4289afba_0_98"/>
          <p:cNvSpPr txBox="1"/>
          <p:nvPr/>
        </p:nvSpPr>
        <p:spPr>
          <a:xfrm>
            <a:off x="3626800" y="1240950"/>
            <a:ext cx="8000100" cy="54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These are the artist with most streams on th the top 100, which could indicate that a collaboration with them could make your song more streamed</a:t>
            </a:r>
            <a:endParaRPr>
              <a:solidFill>
                <a:schemeClr val="lt1"/>
              </a:solidFill>
              <a:latin typeface="Quattrocento Sans"/>
              <a:ea typeface="Quattrocento Sans"/>
              <a:cs typeface="Quattrocento Sans"/>
              <a:sym typeface="Quattrocento Sans"/>
            </a:endParaRPr>
          </a:p>
        </p:txBody>
      </p:sp>
      <p:grpSp>
        <p:nvGrpSpPr>
          <p:cNvPr id="933" name="Google Shape;933;g2cc4289afba_0_98"/>
          <p:cNvGrpSpPr/>
          <p:nvPr/>
        </p:nvGrpSpPr>
        <p:grpSpPr>
          <a:xfrm>
            <a:off x="-32" y="0"/>
            <a:ext cx="3078900" cy="6858000"/>
            <a:chOff x="-32" y="0"/>
            <a:chExt cx="3078900" cy="6858000"/>
          </a:xfrm>
        </p:grpSpPr>
        <p:sp>
          <p:nvSpPr>
            <p:cNvPr id="934" name="Google Shape;934;g2cc4289afba_0_98"/>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35" name="Google Shape;935;g2cc4289afba_0_98"/>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936" name="Google Shape;936;g2cc4289afba_0_98"/>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937" name="Google Shape;937;g2cc4289afba_0_98"/>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938" name="Google Shape;938;g2cc4289afba_0_98"/>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939" name="Google Shape;939;g2cc4289afba_0_98"/>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940" name="Google Shape;940;g2cc4289afba_0_98"/>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941" name="Google Shape;941;g2cc4289afba_0_98"/>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942" name="Google Shape;942;g2cc4289afba_0_98"/>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943" name="Google Shape;943;g2cc4289afba_0_98"/>
            <p:cNvGrpSpPr/>
            <p:nvPr/>
          </p:nvGrpSpPr>
          <p:grpSpPr>
            <a:xfrm>
              <a:off x="591605" y="1393678"/>
              <a:ext cx="258814" cy="225521"/>
              <a:chOff x="7005638" y="3648076"/>
              <a:chExt cx="344488" cy="300175"/>
            </a:xfrm>
          </p:grpSpPr>
          <p:sp>
            <p:nvSpPr>
              <p:cNvPr id="944" name="Google Shape;944;g2cc4289afba_0_98"/>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945" name="Google Shape;945;g2cc4289afba_0_98"/>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946" name="Google Shape;946;g2cc4289afba_0_98"/>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947" name="Google Shape;947;g2cc4289afba_0_98"/>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948" name="Google Shape;948;g2cc4289afba_0_98"/>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949" name="Google Shape;949;g2cc4289afba_0_98"/>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950" name="Google Shape;950;g2cc4289afba_0_98"/>
            <p:cNvGrpSpPr/>
            <p:nvPr/>
          </p:nvGrpSpPr>
          <p:grpSpPr>
            <a:xfrm>
              <a:off x="602695" y="1919256"/>
              <a:ext cx="236526" cy="215990"/>
              <a:chOff x="3398838" y="5076826"/>
              <a:chExt cx="345950" cy="315913"/>
            </a:xfrm>
          </p:grpSpPr>
          <p:sp>
            <p:nvSpPr>
              <p:cNvPr id="951" name="Google Shape;951;g2cc4289afba_0_98"/>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2" name="Google Shape;952;g2cc4289afba_0_98"/>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3" name="Google Shape;953;g2cc4289afba_0_98"/>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4" name="Google Shape;954;g2cc4289afba_0_98"/>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5" name="Google Shape;955;g2cc4289afba_0_98"/>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6" name="Google Shape;956;g2cc4289afba_0_98"/>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957" name="Google Shape;957;g2cc4289afba_0_98"/>
            <p:cNvGrpSpPr/>
            <p:nvPr/>
          </p:nvGrpSpPr>
          <p:grpSpPr>
            <a:xfrm>
              <a:off x="607445" y="2440291"/>
              <a:ext cx="226884" cy="216064"/>
              <a:chOff x="5483226" y="731713"/>
              <a:chExt cx="363538" cy="346201"/>
            </a:xfrm>
          </p:grpSpPr>
          <p:sp>
            <p:nvSpPr>
              <p:cNvPr id="958" name="Google Shape;958;g2cc4289afba_0_98"/>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59" name="Google Shape;959;g2cc4289afba_0_98"/>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960" name="Google Shape;960;g2cc4289afba_0_98"/>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961" name="Google Shape;961;g2cc4289afba_0_98"/>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962" name="Google Shape;962;g2cc4289afba_0_98"/>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963" name="Google Shape;963;g2cc4289afba_0_98"/>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964" name="Google Shape;964;g2cc4289afba_0_98"/>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965" name="Google Shape;965;g2cc4289afba_0_98"/>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966" name="Google Shape;966;g2cc4289afba_0_98"/>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967" name="Google Shape;967;g2cc4289afba_0_98"/>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968" name="Google Shape;968;g2cc4289afba_0_98"/>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969" name="Google Shape;969;g2cc4289afba_0_98"/>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970" name="Google Shape;970;g2cc4289afba_0_98"/>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971" name="Google Shape;971;g2cc4289afba_0_98"/>
            <p:cNvGrpSpPr/>
            <p:nvPr/>
          </p:nvGrpSpPr>
          <p:grpSpPr>
            <a:xfrm>
              <a:off x="622832" y="3606117"/>
              <a:ext cx="191531" cy="276474"/>
              <a:chOff x="3379789" y="1452563"/>
              <a:chExt cx="239713" cy="346025"/>
            </a:xfrm>
          </p:grpSpPr>
          <p:sp>
            <p:nvSpPr>
              <p:cNvPr id="972" name="Google Shape;972;g2cc4289afba_0_98"/>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73" name="Google Shape;973;g2cc4289afba_0_98"/>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974" name="Google Shape;974;g2cc4289afba_0_98"/>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975" name="Google Shape;975;g2cc4289afba_0_98"/>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976" name="Google Shape;976;g2cc4289afba_0_98"/>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977" name="Google Shape;977;g2cc4289afba_0_98"/>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978" name="Google Shape;978;g2cc4289afba_0_98"/>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979" name="Google Shape;979;g2cc4289afba_0_98"/>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980" name="Google Shape;980;g2cc4289afba_0_98"/>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981" name="Google Shape;981;g2cc4289afba_0_98"/>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982" name="Google Shape;982;g2cc4289afba_0_98"/>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983" name="Google Shape;983;g2cc4289afba_0_98"/>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984" name="Google Shape;984;g2cc4289afba_0_98"/>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985" name="Google Shape;985;g2cc4289afba_0_98"/>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986" name="Google Shape;986;g2cc4289afba_0_98"/>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987" name="Google Shape;987;g2cc4289afba_0_98"/>
            <p:cNvGrpSpPr/>
            <p:nvPr/>
          </p:nvGrpSpPr>
          <p:grpSpPr>
            <a:xfrm>
              <a:off x="604993" y="4149161"/>
              <a:ext cx="232666" cy="232666"/>
              <a:chOff x="6203951" y="2895601"/>
              <a:chExt cx="346075" cy="346075"/>
            </a:xfrm>
          </p:grpSpPr>
          <p:sp>
            <p:nvSpPr>
              <p:cNvPr id="988" name="Google Shape;988;g2cc4289afba_0_98"/>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89" name="Google Shape;989;g2cc4289afba_0_98"/>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0" name="Google Shape;990;g2cc4289afba_0_98"/>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1" name="Google Shape;991;g2cc4289afba_0_98"/>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2" name="Google Shape;992;g2cc4289afba_0_98"/>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993" name="Google Shape;993;g2cc4289afba_0_98"/>
            <p:cNvGrpSpPr/>
            <p:nvPr/>
          </p:nvGrpSpPr>
          <p:grpSpPr>
            <a:xfrm>
              <a:off x="605029" y="4784991"/>
              <a:ext cx="225419" cy="260072"/>
              <a:chOff x="5581651" y="2895601"/>
              <a:chExt cx="300038" cy="346163"/>
            </a:xfrm>
          </p:grpSpPr>
          <p:sp>
            <p:nvSpPr>
              <p:cNvPr id="994" name="Google Shape;994;g2cc4289afba_0_98"/>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5" name="Google Shape;995;g2cc4289afba_0_98"/>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6" name="Google Shape;996;g2cc4289afba_0_98"/>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7" name="Google Shape;997;g2cc4289afba_0_98"/>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8" name="Google Shape;998;g2cc4289afba_0_98"/>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999" name="Google Shape;999;g2cc4289afba_0_98"/>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000" name="Google Shape;1000;g2cc4289afba_0_98"/>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pic>
        <p:nvPicPr>
          <p:cNvPr id="1001" name="Google Shape;1001;g2cc4289afba_0_98"/>
          <p:cNvPicPr preferRelativeResize="0"/>
          <p:nvPr/>
        </p:nvPicPr>
        <p:blipFill>
          <a:blip r:embed="rId5">
            <a:alphaModFix/>
          </a:blip>
          <a:stretch>
            <a:fillRect/>
          </a:stretch>
        </p:blipFill>
        <p:spPr>
          <a:xfrm>
            <a:off x="3551838" y="1790250"/>
            <a:ext cx="5088325" cy="46045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006" name="Shape 1006"/>
        <p:cNvGrpSpPr/>
        <p:nvPr/>
      </p:nvGrpSpPr>
      <p:grpSpPr>
        <a:xfrm>
          <a:off x="0" y="0"/>
          <a:ext cx="0" cy="0"/>
          <a:chOff x="0" y="0"/>
          <a:chExt cx="0" cy="0"/>
        </a:xfrm>
      </p:grpSpPr>
      <p:sp>
        <p:nvSpPr>
          <p:cNvPr id="1007" name="Google Shape;1007;g2cb7e6eddc9_1_1"/>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008" name="Google Shape;1008;g2cb7e6eddc9_1_1"/>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009" name="Google Shape;1009;g2cb7e6eddc9_1_1"/>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12</a:t>
            </a:r>
            <a:endParaRPr/>
          </a:p>
        </p:txBody>
      </p:sp>
      <p:sp>
        <p:nvSpPr>
          <p:cNvPr id="1010" name="Google Shape;1010;g2cb7e6eddc9_1_1"/>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Songs Attributes</a:t>
            </a:r>
            <a:endParaRPr b="1" sz="4400">
              <a:solidFill>
                <a:schemeClr val="lt1"/>
              </a:solidFill>
              <a:latin typeface="Quattrocento Sans"/>
              <a:ea typeface="Quattrocento Sans"/>
              <a:cs typeface="Quattrocento Sans"/>
              <a:sym typeface="Quattrocento Sans"/>
            </a:endParaRPr>
          </a:p>
        </p:txBody>
      </p:sp>
      <p:sp>
        <p:nvSpPr>
          <p:cNvPr id="1011" name="Google Shape;1011;g2cb7e6eddc9_1_1"/>
          <p:cNvSpPr txBox="1"/>
          <p:nvPr/>
        </p:nvSpPr>
        <p:spPr>
          <a:xfrm>
            <a:off x="3515325" y="1393675"/>
            <a:ext cx="8000100" cy="104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We also analyzed the most used key in the top 100 streamed songs, which we found to be C#, followed by F and D.</a:t>
            </a:r>
            <a:endParaRPr>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Regarding the mode, the majority of the songs in the top 100 streamed list have a major mode.</a:t>
            </a:r>
            <a:endParaRPr>
              <a:solidFill>
                <a:schemeClr val="lt1"/>
              </a:solidFill>
            </a:endParaRPr>
          </a:p>
        </p:txBody>
      </p:sp>
      <p:pic>
        <p:nvPicPr>
          <p:cNvPr id="1012" name="Google Shape;1012;g2cb7e6eddc9_1_1"/>
          <p:cNvPicPr preferRelativeResize="0"/>
          <p:nvPr/>
        </p:nvPicPr>
        <p:blipFill>
          <a:blip r:embed="rId3">
            <a:alphaModFix/>
          </a:blip>
          <a:stretch>
            <a:fillRect/>
          </a:stretch>
        </p:blipFill>
        <p:spPr>
          <a:xfrm>
            <a:off x="8412750" y="3123475"/>
            <a:ext cx="2544625" cy="2675450"/>
          </a:xfrm>
          <a:prstGeom prst="rect">
            <a:avLst/>
          </a:prstGeom>
          <a:noFill/>
          <a:ln>
            <a:noFill/>
          </a:ln>
        </p:spPr>
      </p:pic>
      <p:pic>
        <p:nvPicPr>
          <p:cNvPr id="1013" name="Google Shape;1013;g2cb7e6eddc9_1_1"/>
          <p:cNvPicPr preferRelativeResize="0"/>
          <p:nvPr/>
        </p:nvPicPr>
        <p:blipFill>
          <a:blip r:embed="rId4">
            <a:alphaModFix/>
          </a:blip>
          <a:stretch>
            <a:fillRect/>
          </a:stretch>
        </p:blipFill>
        <p:spPr>
          <a:xfrm>
            <a:off x="3718339" y="2705536"/>
            <a:ext cx="3877199" cy="3119675"/>
          </a:xfrm>
          <a:prstGeom prst="rect">
            <a:avLst/>
          </a:prstGeom>
          <a:noFill/>
          <a:ln>
            <a:noFill/>
          </a:ln>
        </p:spPr>
      </p:pic>
      <p:grpSp>
        <p:nvGrpSpPr>
          <p:cNvPr id="1014" name="Google Shape;1014;g2cb7e6eddc9_1_1"/>
          <p:cNvGrpSpPr/>
          <p:nvPr/>
        </p:nvGrpSpPr>
        <p:grpSpPr>
          <a:xfrm>
            <a:off x="-32" y="0"/>
            <a:ext cx="3078900" cy="6858000"/>
            <a:chOff x="-32" y="0"/>
            <a:chExt cx="3078900" cy="6858000"/>
          </a:xfrm>
        </p:grpSpPr>
        <p:sp>
          <p:nvSpPr>
            <p:cNvPr id="1015" name="Google Shape;1015;g2cb7e6eddc9_1_1"/>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16" name="Google Shape;1016;g2cb7e6eddc9_1_1"/>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17" name="Google Shape;1017;g2cb7e6eddc9_1_1"/>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018" name="Google Shape;1018;g2cb7e6eddc9_1_1"/>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019" name="Google Shape;1019;g2cb7e6eddc9_1_1"/>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020" name="Google Shape;1020;g2cb7e6eddc9_1_1"/>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021" name="Google Shape;1021;g2cb7e6eddc9_1_1"/>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022" name="Google Shape;1022;g2cb7e6eddc9_1_1"/>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023" name="Google Shape;1023;g2cb7e6eddc9_1_1"/>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024" name="Google Shape;1024;g2cb7e6eddc9_1_1"/>
            <p:cNvGrpSpPr/>
            <p:nvPr/>
          </p:nvGrpSpPr>
          <p:grpSpPr>
            <a:xfrm>
              <a:off x="591605" y="1393678"/>
              <a:ext cx="258814" cy="225521"/>
              <a:chOff x="7005638" y="3648076"/>
              <a:chExt cx="344488" cy="300175"/>
            </a:xfrm>
          </p:grpSpPr>
          <p:sp>
            <p:nvSpPr>
              <p:cNvPr id="1025" name="Google Shape;1025;g2cb7e6eddc9_1_1"/>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026" name="Google Shape;1026;g2cb7e6eddc9_1_1"/>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027" name="Google Shape;1027;g2cb7e6eddc9_1_1"/>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028" name="Google Shape;1028;g2cb7e6eddc9_1_1"/>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029" name="Google Shape;1029;g2cb7e6eddc9_1_1"/>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030" name="Google Shape;1030;g2cb7e6eddc9_1_1"/>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031" name="Google Shape;1031;g2cb7e6eddc9_1_1"/>
            <p:cNvGrpSpPr/>
            <p:nvPr/>
          </p:nvGrpSpPr>
          <p:grpSpPr>
            <a:xfrm>
              <a:off x="602695" y="1919256"/>
              <a:ext cx="236526" cy="215990"/>
              <a:chOff x="3398838" y="5076826"/>
              <a:chExt cx="345950" cy="315913"/>
            </a:xfrm>
          </p:grpSpPr>
          <p:sp>
            <p:nvSpPr>
              <p:cNvPr id="1032" name="Google Shape;1032;g2cb7e6eddc9_1_1"/>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33" name="Google Shape;1033;g2cb7e6eddc9_1_1"/>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34" name="Google Shape;1034;g2cb7e6eddc9_1_1"/>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35" name="Google Shape;1035;g2cb7e6eddc9_1_1"/>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36" name="Google Shape;1036;g2cb7e6eddc9_1_1"/>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37" name="Google Shape;1037;g2cb7e6eddc9_1_1"/>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038" name="Google Shape;1038;g2cb7e6eddc9_1_1"/>
            <p:cNvGrpSpPr/>
            <p:nvPr/>
          </p:nvGrpSpPr>
          <p:grpSpPr>
            <a:xfrm>
              <a:off x="607445" y="2440291"/>
              <a:ext cx="226884" cy="216064"/>
              <a:chOff x="5483226" y="731713"/>
              <a:chExt cx="363538" cy="346201"/>
            </a:xfrm>
          </p:grpSpPr>
          <p:sp>
            <p:nvSpPr>
              <p:cNvPr id="1039" name="Google Shape;1039;g2cb7e6eddc9_1_1"/>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40" name="Google Shape;1040;g2cb7e6eddc9_1_1"/>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041" name="Google Shape;1041;g2cb7e6eddc9_1_1"/>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042" name="Google Shape;1042;g2cb7e6eddc9_1_1"/>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043" name="Google Shape;1043;g2cb7e6eddc9_1_1"/>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044" name="Google Shape;1044;g2cb7e6eddc9_1_1"/>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045" name="Google Shape;1045;g2cb7e6eddc9_1_1"/>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046" name="Google Shape;1046;g2cb7e6eddc9_1_1"/>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047" name="Google Shape;1047;g2cb7e6eddc9_1_1"/>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048" name="Google Shape;1048;g2cb7e6eddc9_1_1"/>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049" name="Google Shape;1049;g2cb7e6eddc9_1_1"/>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050" name="Google Shape;1050;g2cb7e6eddc9_1_1"/>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051" name="Google Shape;1051;g2cb7e6eddc9_1_1"/>
            <p:cNvPicPr preferRelativeResize="0"/>
            <p:nvPr/>
          </p:nvPicPr>
          <p:blipFill rotWithShape="1">
            <a:blip r:embed="rId5">
              <a:alphaModFix/>
            </a:blip>
            <a:srcRect b="0" l="0" r="0" t="0"/>
            <a:stretch/>
          </p:blipFill>
          <p:spPr>
            <a:xfrm>
              <a:off x="591709" y="3094029"/>
              <a:ext cx="258819" cy="258819"/>
            </a:xfrm>
            <a:prstGeom prst="rect">
              <a:avLst/>
            </a:prstGeom>
            <a:noFill/>
            <a:ln>
              <a:noFill/>
            </a:ln>
          </p:spPr>
        </p:pic>
        <p:grpSp>
          <p:nvGrpSpPr>
            <p:cNvPr id="1052" name="Google Shape;1052;g2cb7e6eddc9_1_1"/>
            <p:cNvGrpSpPr/>
            <p:nvPr/>
          </p:nvGrpSpPr>
          <p:grpSpPr>
            <a:xfrm>
              <a:off x="622832" y="3606117"/>
              <a:ext cx="191531" cy="276474"/>
              <a:chOff x="3379789" y="1452563"/>
              <a:chExt cx="239713" cy="346025"/>
            </a:xfrm>
          </p:grpSpPr>
          <p:sp>
            <p:nvSpPr>
              <p:cNvPr id="1053" name="Google Shape;1053;g2cb7e6eddc9_1_1"/>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54" name="Google Shape;1054;g2cb7e6eddc9_1_1"/>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055" name="Google Shape;1055;g2cb7e6eddc9_1_1"/>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056" name="Google Shape;1056;g2cb7e6eddc9_1_1"/>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057" name="Google Shape;1057;g2cb7e6eddc9_1_1"/>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058" name="Google Shape;1058;g2cb7e6eddc9_1_1"/>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059" name="Google Shape;1059;g2cb7e6eddc9_1_1"/>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060" name="Google Shape;1060;g2cb7e6eddc9_1_1"/>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061" name="Google Shape;1061;g2cb7e6eddc9_1_1"/>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062" name="Google Shape;1062;g2cb7e6eddc9_1_1"/>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063" name="Google Shape;1063;g2cb7e6eddc9_1_1"/>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064" name="Google Shape;1064;g2cb7e6eddc9_1_1"/>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065" name="Google Shape;1065;g2cb7e6eddc9_1_1"/>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066" name="Google Shape;1066;g2cb7e6eddc9_1_1"/>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067" name="Google Shape;1067;g2cb7e6eddc9_1_1"/>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068" name="Google Shape;1068;g2cb7e6eddc9_1_1"/>
            <p:cNvGrpSpPr/>
            <p:nvPr/>
          </p:nvGrpSpPr>
          <p:grpSpPr>
            <a:xfrm>
              <a:off x="604993" y="4149161"/>
              <a:ext cx="232666" cy="232666"/>
              <a:chOff x="6203951" y="2895601"/>
              <a:chExt cx="346075" cy="346075"/>
            </a:xfrm>
          </p:grpSpPr>
          <p:sp>
            <p:nvSpPr>
              <p:cNvPr id="1069" name="Google Shape;1069;g2cb7e6eddc9_1_1"/>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0" name="Google Shape;1070;g2cb7e6eddc9_1_1"/>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1" name="Google Shape;1071;g2cb7e6eddc9_1_1"/>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2" name="Google Shape;1072;g2cb7e6eddc9_1_1"/>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3" name="Google Shape;1073;g2cb7e6eddc9_1_1"/>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074" name="Google Shape;1074;g2cb7e6eddc9_1_1"/>
            <p:cNvGrpSpPr/>
            <p:nvPr/>
          </p:nvGrpSpPr>
          <p:grpSpPr>
            <a:xfrm>
              <a:off x="605029" y="4784991"/>
              <a:ext cx="225419" cy="260072"/>
              <a:chOff x="5581651" y="2895601"/>
              <a:chExt cx="300038" cy="346163"/>
            </a:xfrm>
          </p:grpSpPr>
          <p:sp>
            <p:nvSpPr>
              <p:cNvPr id="1075" name="Google Shape;1075;g2cb7e6eddc9_1_1"/>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6" name="Google Shape;1076;g2cb7e6eddc9_1_1"/>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7" name="Google Shape;1077;g2cb7e6eddc9_1_1"/>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8" name="Google Shape;1078;g2cb7e6eddc9_1_1"/>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79" name="Google Shape;1079;g2cb7e6eddc9_1_1"/>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080" name="Google Shape;1080;g2cb7e6eddc9_1_1"/>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081" name="Google Shape;1081;g2cb7e6eddc9_1_1"/>
            <p:cNvPicPr preferRelativeResize="0"/>
            <p:nvPr/>
          </p:nvPicPr>
          <p:blipFill rotWithShape="1">
            <a:blip r:embed="rId6">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086" name="Shape 1086"/>
        <p:cNvGrpSpPr/>
        <p:nvPr/>
      </p:nvGrpSpPr>
      <p:grpSpPr>
        <a:xfrm>
          <a:off x="0" y="0"/>
          <a:ext cx="0" cy="0"/>
          <a:chOff x="0" y="0"/>
          <a:chExt cx="0" cy="0"/>
        </a:xfrm>
      </p:grpSpPr>
      <p:sp>
        <p:nvSpPr>
          <p:cNvPr id="1087" name="Google Shape;1087;g2cb7e6eddc9_1_81"/>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088" name="Google Shape;1088;g2cb7e6eddc9_1_81"/>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089" name="Google Shape;1089;g2cb7e6eddc9_1_81"/>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13</a:t>
            </a:r>
            <a:endParaRPr/>
          </a:p>
        </p:txBody>
      </p:sp>
      <p:sp>
        <p:nvSpPr>
          <p:cNvPr id="1090" name="Google Shape;1090;g2cb7e6eddc9_1_81"/>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Single Artist vs. Collaborations</a:t>
            </a:r>
            <a:endParaRPr b="1" sz="4400">
              <a:solidFill>
                <a:schemeClr val="lt1"/>
              </a:solidFill>
              <a:latin typeface="Quattrocento Sans"/>
              <a:ea typeface="Quattrocento Sans"/>
              <a:cs typeface="Quattrocento Sans"/>
              <a:sym typeface="Quattrocento Sans"/>
            </a:endParaRPr>
          </a:p>
        </p:txBody>
      </p:sp>
      <p:sp>
        <p:nvSpPr>
          <p:cNvPr id="1091" name="Google Shape;1091;g2cb7e6eddc9_1_81"/>
          <p:cNvSpPr txBox="1"/>
          <p:nvPr/>
        </p:nvSpPr>
        <p:spPr>
          <a:xfrm>
            <a:off x="3515325" y="1393675"/>
            <a:ext cx="8000100" cy="104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rPr>
              <a:t>Most of the songs included in the top 100 streamed songs in Spotify were recorded by a single artist. This was a result that we were not expecting given that during the last years collaborations between artists have been a popular trend. However, our analysis showed that songs by a single artist were more popular.</a:t>
            </a:r>
            <a:endParaRPr>
              <a:solidFill>
                <a:schemeClr val="lt1"/>
              </a:solidFill>
            </a:endParaRPr>
          </a:p>
        </p:txBody>
      </p:sp>
      <p:pic>
        <p:nvPicPr>
          <p:cNvPr id="1092" name="Google Shape;1092;g2cb7e6eddc9_1_81"/>
          <p:cNvPicPr preferRelativeResize="0"/>
          <p:nvPr/>
        </p:nvPicPr>
        <p:blipFill>
          <a:blip r:embed="rId3">
            <a:alphaModFix/>
          </a:blip>
          <a:stretch>
            <a:fillRect/>
          </a:stretch>
        </p:blipFill>
        <p:spPr>
          <a:xfrm>
            <a:off x="5407450" y="2615450"/>
            <a:ext cx="3063300" cy="2893509"/>
          </a:xfrm>
          <a:prstGeom prst="rect">
            <a:avLst/>
          </a:prstGeom>
          <a:noFill/>
          <a:ln>
            <a:noFill/>
          </a:ln>
        </p:spPr>
      </p:pic>
      <p:grpSp>
        <p:nvGrpSpPr>
          <p:cNvPr id="1093" name="Google Shape;1093;g2cb7e6eddc9_1_81"/>
          <p:cNvGrpSpPr/>
          <p:nvPr/>
        </p:nvGrpSpPr>
        <p:grpSpPr>
          <a:xfrm>
            <a:off x="-32" y="0"/>
            <a:ext cx="3078900" cy="6858000"/>
            <a:chOff x="-32" y="0"/>
            <a:chExt cx="3078900" cy="6858000"/>
          </a:xfrm>
        </p:grpSpPr>
        <p:sp>
          <p:nvSpPr>
            <p:cNvPr id="1094" name="Google Shape;1094;g2cb7e6eddc9_1_81"/>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95" name="Google Shape;1095;g2cb7e6eddc9_1_81"/>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096" name="Google Shape;1096;g2cb7e6eddc9_1_81"/>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097" name="Google Shape;1097;g2cb7e6eddc9_1_81"/>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098" name="Google Shape;1098;g2cb7e6eddc9_1_81"/>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099" name="Google Shape;1099;g2cb7e6eddc9_1_81"/>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100" name="Google Shape;1100;g2cb7e6eddc9_1_81"/>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101" name="Google Shape;1101;g2cb7e6eddc9_1_81"/>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102" name="Google Shape;1102;g2cb7e6eddc9_1_81"/>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103" name="Google Shape;1103;g2cb7e6eddc9_1_81"/>
            <p:cNvGrpSpPr/>
            <p:nvPr/>
          </p:nvGrpSpPr>
          <p:grpSpPr>
            <a:xfrm>
              <a:off x="591605" y="1393678"/>
              <a:ext cx="258814" cy="225521"/>
              <a:chOff x="7005638" y="3648076"/>
              <a:chExt cx="344488" cy="300175"/>
            </a:xfrm>
          </p:grpSpPr>
          <p:sp>
            <p:nvSpPr>
              <p:cNvPr id="1104" name="Google Shape;1104;g2cb7e6eddc9_1_81"/>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105" name="Google Shape;1105;g2cb7e6eddc9_1_81"/>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106" name="Google Shape;1106;g2cb7e6eddc9_1_81"/>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107" name="Google Shape;1107;g2cb7e6eddc9_1_81"/>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108" name="Google Shape;1108;g2cb7e6eddc9_1_81"/>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109" name="Google Shape;1109;g2cb7e6eddc9_1_81"/>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110" name="Google Shape;1110;g2cb7e6eddc9_1_81"/>
            <p:cNvGrpSpPr/>
            <p:nvPr/>
          </p:nvGrpSpPr>
          <p:grpSpPr>
            <a:xfrm>
              <a:off x="602695" y="1919256"/>
              <a:ext cx="236526" cy="215990"/>
              <a:chOff x="3398838" y="5076826"/>
              <a:chExt cx="345950" cy="315913"/>
            </a:xfrm>
          </p:grpSpPr>
          <p:sp>
            <p:nvSpPr>
              <p:cNvPr id="1111" name="Google Shape;1111;g2cb7e6eddc9_1_81"/>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2" name="Google Shape;1112;g2cb7e6eddc9_1_81"/>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3" name="Google Shape;1113;g2cb7e6eddc9_1_81"/>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4" name="Google Shape;1114;g2cb7e6eddc9_1_81"/>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5" name="Google Shape;1115;g2cb7e6eddc9_1_81"/>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6" name="Google Shape;1116;g2cb7e6eddc9_1_81"/>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117" name="Google Shape;1117;g2cb7e6eddc9_1_81"/>
            <p:cNvGrpSpPr/>
            <p:nvPr/>
          </p:nvGrpSpPr>
          <p:grpSpPr>
            <a:xfrm>
              <a:off x="607445" y="2440291"/>
              <a:ext cx="226884" cy="216064"/>
              <a:chOff x="5483226" y="731713"/>
              <a:chExt cx="363538" cy="346201"/>
            </a:xfrm>
          </p:grpSpPr>
          <p:sp>
            <p:nvSpPr>
              <p:cNvPr id="1118" name="Google Shape;1118;g2cb7e6eddc9_1_81"/>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19" name="Google Shape;1119;g2cb7e6eddc9_1_81"/>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120" name="Google Shape;1120;g2cb7e6eddc9_1_81"/>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121" name="Google Shape;1121;g2cb7e6eddc9_1_81"/>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122" name="Google Shape;1122;g2cb7e6eddc9_1_81"/>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123" name="Google Shape;1123;g2cb7e6eddc9_1_81"/>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124" name="Google Shape;1124;g2cb7e6eddc9_1_81"/>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125" name="Google Shape;1125;g2cb7e6eddc9_1_81"/>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126" name="Google Shape;1126;g2cb7e6eddc9_1_81"/>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127" name="Google Shape;1127;g2cb7e6eddc9_1_81"/>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128" name="Google Shape;1128;g2cb7e6eddc9_1_81"/>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129" name="Google Shape;1129;g2cb7e6eddc9_1_81"/>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130" name="Google Shape;1130;g2cb7e6eddc9_1_81"/>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1131" name="Google Shape;1131;g2cb7e6eddc9_1_81"/>
            <p:cNvGrpSpPr/>
            <p:nvPr/>
          </p:nvGrpSpPr>
          <p:grpSpPr>
            <a:xfrm>
              <a:off x="622832" y="3606117"/>
              <a:ext cx="191531" cy="276474"/>
              <a:chOff x="3379789" y="1452563"/>
              <a:chExt cx="239713" cy="346025"/>
            </a:xfrm>
          </p:grpSpPr>
          <p:sp>
            <p:nvSpPr>
              <p:cNvPr id="1132" name="Google Shape;1132;g2cb7e6eddc9_1_81"/>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33" name="Google Shape;1133;g2cb7e6eddc9_1_81"/>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134" name="Google Shape;1134;g2cb7e6eddc9_1_81"/>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135" name="Google Shape;1135;g2cb7e6eddc9_1_81"/>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136" name="Google Shape;1136;g2cb7e6eddc9_1_81"/>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137" name="Google Shape;1137;g2cb7e6eddc9_1_81"/>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138" name="Google Shape;1138;g2cb7e6eddc9_1_81"/>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139" name="Google Shape;1139;g2cb7e6eddc9_1_81"/>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140" name="Google Shape;1140;g2cb7e6eddc9_1_81"/>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141" name="Google Shape;1141;g2cb7e6eddc9_1_81"/>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142" name="Google Shape;1142;g2cb7e6eddc9_1_81"/>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143" name="Google Shape;1143;g2cb7e6eddc9_1_81"/>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144" name="Google Shape;1144;g2cb7e6eddc9_1_81"/>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145" name="Google Shape;1145;g2cb7e6eddc9_1_81"/>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146" name="Google Shape;1146;g2cb7e6eddc9_1_81"/>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147" name="Google Shape;1147;g2cb7e6eddc9_1_81"/>
            <p:cNvGrpSpPr/>
            <p:nvPr/>
          </p:nvGrpSpPr>
          <p:grpSpPr>
            <a:xfrm>
              <a:off x="604993" y="4149161"/>
              <a:ext cx="232666" cy="232666"/>
              <a:chOff x="6203951" y="2895601"/>
              <a:chExt cx="346075" cy="346075"/>
            </a:xfrm>
          </p:grpSpPr>
          <p:sp>
            <p:nvSpPr>
              <p:cNvPr id="1148" name="Google Shape;1148;g2cb7e6eddc9_1_81"/>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49" name="Google Shape;1149;g2cb7e6eddc9_1_81"/>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0" name="Google Shape;1150;g2cb7e6eddc9_1_81"/>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1" name="Google Shape;1151;g2cb7e6eddc9_1_81"/>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2" name="Google Shape;1152;g2cb7e6eddc9_1_81"/>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153" name="Google Shape;1153;g2cb7e6eddc9_1_81"/>
            <p:cNvGrpSpPr/>
            <p:nvPr/>
          </p:nvGrpSpPr>
          <p:grpSpPr>
            <a:xfrm>
              <a:off x="605029" y="4784991"/>
              <a:ext cx="225419" cy="260072"/>
              <a:chOff x="5581651" y="2895601"/>
              <a:chExt cx="300038" cy="346163"/>
            </a:xfrm>
          </p:grpSpPr>
          <p:sp>
            <p:nvSpPr>
              <p:cNvPr id="1154" name="Google Shape;1154;g2cb7e6eddc9_1_81"/>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5" name="Google Shape;1155;g2cb7e6eddc9_1_81"/>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6" name="Google Shape;1156;g2cb7e6eddc9_1_81"/>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7" name="Google Shape;1157;g2cb7e6eddc9_1_81"/>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8" name="Google Shape;1158;g2cb7e6eddc9_1_81"/>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59" name="Google Shape;1159;g2cb7e6eddc9_1_81"/>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160" name="Google Shape;1160;g2cb7e6eddc9_1_81"/>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165" name="Shape 1165"/>
        <p:cNvGrpSpPr/>
        <p:nvPr/>
      </p:nvGrpSpPr>
      <p:grpSpPr>
        <a:xfrm>
          <a:off x="0" y="0"/>
          <a:ext cx="0" cy="0"/>
          <a:chOff x="0" y="0"/>
          <a:chExt cx="0" cy="0"/>
        </a:xfrm>
      </p:grpSpPr>
      <p:sp>
        <p:nvSpPr>
          <p:cNvPr id="1166" name="Google Shape;1166;g2cb7e6eddc9_0_5"/>
          <p:cNvSpPr/>
          <p:nvPr/>
        </p:nvSpPr>
        <p:spPr>
          <a:xfrm>
            <a:off x="3413759" y="1415674"/>
            <a:ext cx="8443200" cy="1108800"/>
          </a:xfrm>
          <a:prstGeom prst="roundRect">
            <a:avLst>
              <a:gd fmla="val 10874" name="adj"/>
            </a:avLst>
          </a:prstGeom>
          <a:solidFill>
            <a:srgbClr val="0A0A0B">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67" name="Google Shape;1167;g2cb7e6eddc9_0_5"/>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168" name="Google Shape;1168;g2cb7e6eddc9_0_5"/>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169" name="Google Shape;1169;g2cb7e6eddc9_0_5"/>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14</a:t>
            </a:r>
            <a:endParaRPr/>
          </a:p>
        </p:txBody>
      </p:sp>
      <p:sp>
        <p:nvSpPr>
          <p:cNvPr id="1170" name="Google Shape;1170;g2cb7e6eddc9_0_5"/>
          <p:cNvSpPr txBox="1"/>
          <p:nvPr/>
        </p:nvSpPr>
        <p:spPr>
          <a:xfrm>
            <a:off x="3428675" y="242975"/>
            <a:ext cx="73224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Top 100 Songs by Released Date</a:t>
            </a:r>
            <a:endParaRPr/>
          </a:p>
        </p:txBody>
      </p:sp>
      <p:sp>
        <p:nvSpPr>
          <p:cNvPr id="1171" name="Google Shape;1171;g2cb7e6eddc9_0_5"/>
          <p:cNvSpPr txBox="1"/>
          <p:nvPr/>
        </p:nvSpPr>
        <p:spPr>
          <a:xfrm>
            <a:off x="3543800" y="2001225"/>
            <a:ext cx="68940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800">
                <a:solidFill>
                  <a:schemeClr val="lt1"/>
                </a:solidFill>
                <a:latin typeface="Quattrocento Sans"/>
                <a:ea typeface="Quattrocento Sans"/>
                <a:cs typeface="Quattrocento Sans"/>
                <a:sym typeface="Quattrocento Sans"/>
              </a:rPr>
              <a:t>When analysing top 100 release dates we noticed an interesting pattern. The first half of the year has more songs than the second half. This can be validated with the following data</a:t>
            </a:r>
            <a:endParaRPr sz="2800">
              <a:solidFill>
                <a:schemeClr val="lt1"/>
              </a:solidFill>
              <a:latin typeface="Quattrocento Sans"/>
              <a:ea typeface="Quattrocento Sans"/>
              <a:cs typeface="Quattrocento Sans"/>
              <a:sym typeface="Quattrocento Sans"/>
            </a:endParaRPr>
          </a:p>
        </p:txBody>
      </p:sp>
      <p:pic>
        <p:nvPicPr>
          <p:cNvPr id="1172" name="Google Shape;1172;g2cb7e6eddc9_0_5"/>
          <p:cNvPicPr preferRelativeResize="0"/>
          <p:nvPr/>
        </p:nvPicPr>
        <p:blipFill>
          <a:blip r:embed="rId3">
            <a:alphaModFix/>
          </a:blip>
          <a:stretch>
            <a:fillRect/>
          </a:stretch>
        </p:blipFill>
        <p:spPr>
          <a:xfrm>
            <a:off x="8311150" y="4081925"/>
            <a:ext cx="2078400" cy="2078400"/>
          </a:xfrm>
          <a:prstGeom prst="rect">
            <a:avLst/>
          </a:prstGeom>
          <a:noFill/>
          <a:ln>
            <a:noFill/>
          </a:ln>
        </p:spPr>
      </p:pic>
      <p:grpSp>
        <p:nvGrpSpPr>
          <p:cNvPr id="1173" name="Google Shape;1173;g2cb7e6eddc9_0_5"/>
          <p:cNvGrpSpPr/>
          <p:nvPr/>
        </p:nvGrpSpPr>
        <p:grpSpPr>
          <a:xfrm>
            <a:off x="-32" y="0"/>
            <a:ext cx="3078900" cy="6858000"/>
            <a:chOff x="-32" y="0"/>
            <a:chExt cx="3078900" cy="6858000"/>
          </a:xfrm>
        </p:grpSpPr>
        <p:sp>
          <p:nvSpPr>
            <p:cNvPr id="1174" name="Google Shape;1174;g2cb7e6eddc9_0_5"/>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75" name="Google Shape;1175;g2cb7e6eddc9_0_5"/>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76" name="Google Shape;1176;g2cb7e6eddc9_0_5"/>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177" name="Google Shape;1177;g2cb7e6eddc9_0_5"/>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178" name="Google Shape;1178;g2cb7e6eddc9_0_5"/>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179" name="Google Shape;1179;g2cb7e6eddc9_0_5"/>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180" name="Google Shape;1180;g2cb7e6eddc9_0_5"/>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181" name="Google Shape;1181;g2cb7e6eddc9_0_5"/>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182" name="Google Shape;1182;g2cb7e6eddc9_0_5"/>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183" name="Google Shape;1183;g2cb7e6eddc9_0_5"/>
            <p:cNvGrpSpPr/>
            <p:nvPr/>
          </p:nvGrpSpPr>
          <p:grpSpPr>
            <a:xfrm>
              <a:off x="591605" y="1393678"/>
              <a:ext cx="258814" cy="225521"/>
              <a:chOff x="7005638" y="3648076"/>
              <a:chExt cx="344488" cy="300175"/>
            </a:xfrm>
          </p:grpSpPr>
          <p:sp>
            <p:nvSpPr>
              <p:cNvPr id="1184" name="Google Shape;1184;g2cb7e6eddc9_0_5"/>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185" name="Google Shape;1185;g2cb7e6eddc9_0_5"/>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186" name="Google Shape;1186;g2cb7e6eddc9_0_5"/>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187" name="Google Shape;1187;g2cb7e6eddc9_0_5"/>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188" name="Google Shape;1188;g2cb7e6eddc9_0_5"/>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189" name="Google Shape;1189;g2cb7e6eddc9_0_5"/>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190" name="Google Shape;1190;g2cb7e6eddc9_0_5"/>
            <p:cNvGrpSpPr/>
            <p:nvPr/>
          </p:nvGrpSpPr>
          <p:grpSpPr>
            <a:xfrm>
              <a:off x="602695" y="1919256"/>
              <a:ext cx="236526" cy="215990"/>
              <a:chOff x="3398838" y="5076826"/>
              <a:chExt cx="345950" cy="315913"/>
            </a:xfrm>
          </p:grpSpPr>
          <p:sp>
            <p:nvSpPr>
              <p:cNvPr id="1191" name="Google Shape;1191;g2cb7e6eddc9_0_5"/>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92" name="Google Shape;1192;g2cb7e6eddc9_0_5"/>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93" name="Google Shape;1193;g2cb7e6eddc9_0_5"/>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94" name="Google Shape;1194;g2cb7e6eddc9_0_5"/>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95" name="Google Shape;1195;g2cb7e6eddc9_0_5"/>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96" name="Google Shape;1196;g2cb7e6eddc9_0_5"/>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197" name="Google Shape;1197;g2cb7e6eddc9_0_5"/>
            <p:cNvGrpSpPr/>
            <p:nvPr/>
          </p:nvGrpSpPr>
          <p:grpSpPr>
            <a:xfrm>
              <a:off x="607445" y="2440291"/>
              <a:ext cx="226884" cy="216064"/>
              <a:chOff x="5483226" y="731713"/>
              <a:chExt cx="363538" cy="346201"/>
            </a:xfrm>
          </p:grpSpPr>
          <p:sp>
            <p:nvSpPr>
              <p:cNvPr id="1198" name="Google Shape;1198;g2cb7e6eddc9_0_5"/>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199" name="Google Shape;1199;g2cb7e6eddc9_0_5"/>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200" name="Google Shape;1200;g2cb7e6eddc9_0_5"/>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201" name="Google Shape;1201;g2cb7e6eddc9_0_5"/>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02" name="Google Shape;1202;g2cb7e6eddc9_0_5"/>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03" name="Google Shape;1203;g2cb7e6eddc9_0_5"/>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04" name="Google Shape;1204;g2cb7e6eddc9_0_5"/>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05" name="Google Shape;1205;g2cb7e6eddc9_0_5"/>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206" name="Google Shape;1206;g2cb7e6eddc9_0_5"/>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207" name="Google Shape;1207;g2cb7e6eddc9_0_5"/>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208" name="Google Shape;1208;g2cb7e6eddc9_0_5"/>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209" name="Google Shape;1209;g2cb7e6eddc9_0_5"/>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210" name="Google Shape;1210;g2cb7e6eddc9_0_5"/>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1211" name="Google Shape;1211;g2cb7e6eddc9_0_5"/>
            <p:cNvGrpSpPr/>
            <p:nvPr/>
          </p:nvGrpSpPr>
          <p:grpSpPr>
            <a:xfrm>
              <a:off x="622832" y="3606117"/>
              <a:ext cx="191531" cy="276474"/>
              <a:chOff x="3379789" y="1452563"/>
              <a:chExt cx="239713" cy="346025"/>
            </a:xfrm>
          </p:grpSpPr>
          <p:sp>
            <p:nvSpPr>
              <p:cNvPr id="1212" name="Google Shape;1212;g2cb7e6eddc9_0_5"/>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13" name="Google Shape;1213;g2cb7e6eddc9_0_5"/>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214" name="Google Shape;1214;g2cb7e6eddc9_0_5"/>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215" name="Google Shape;1215;g2cb7e6eddc9_0_5"/>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216" name="Google Shape;1216;g2cb7e6eddc9_0_5"/>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217" name="Google Shape;1217;g2cb7e6eddc9_0_5"/>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218" name="Google Shape;1218;g2cb7e6eddc9_0_5"/>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219" name="Google Shape;1219;g2cb7e6eddc9_0_5"/>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220" name="Google Shape;1220;g2cb7e6eddc9_0_5"/>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221" name="Google Shape;1221;g2cb7e6eddc9_0_5"/>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222" name="Google Shape;1222;g2cb7e6eddc9_0_5"/>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223" name="Google Shape;1223;g2cb7e6eddc9_0_5"/>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224" name="Google Shape;1224;g2cb7e6eddc9_0_5"/>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225" name="Google Shape;1225;g2cb7e6eddc9_0_5"/>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226" name="Google Shape;1226;g2cb7e6eddc9_0_5"/>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227" name="Google Shape;1227;g2cb7e6eddc9_0_5"/>
            <p:cNvGrpSpPr/>
            <p:nvPr/>
          </p:nvGrpSpPr>
          <p:grpSpPr>
            <a:xfrm>
              <a:off x="604993" y="4149161"/>
              <a:ext cx="232666" cy="232666"/>
              <a:chOff x="6203951" y="2895601"/>
              <a:chExt cx="346075" cy="346075"/>
            </a:xfrm>
          </p:grpSpPr>
          <p:sp>
            <p:nvSpPr>
              <p:cNvPr id="1228" name="Google Shape;1228;g2cb7e6eddc9_0_5"/>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29" name="Google Shape;1229;g2cb7e6eddc9_0_5"/>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0" name="Google Shape;1230;g2cb7e6eddc9_0_5"/>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1" name="Google Shape;1231;g2cb7e6eddc9_0_5"/>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2" name="Google Shape;1232;g2cb7e6eddc9_0_5"/>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233" name="Google Shape;1233;g2cb7e6eddc9_0_5"/>
            <p:cNvGrpSpPr/>
            <p:nvPr/>
          </p:nvGrpSpPr>
          <p:grpSpPr>
            <a:xfrm>
              <a:off x="605029" y="4784991"/>
              <a:ext cx="225419" cy="260072"/>
              <a:chOff x="5581651" y="2895601"/>
              <a:chExt cx="300038" cy="346163"/>
            </a:xfrm>
          </p:grpSpPr>
          <p:sp>
            <p:nvSpPr>
              <p:cNvPr id="1234" name="Google Shape;1234;g2cb7e6eddc9_0_5"/>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5" name="Google Shape;1235;g2cb7e6eddc9_0_5"/>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6" name="Google Shape;1236;g2cb7e6eddc9_0_5"/>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7" name="Google Shape;1237;g2cb7e6eddc9_0_5"/>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8" name="Google Shape;1238;g2cb7e6eddc9_0_5"/>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39" name="Google Shape;1239;g2cb7e6eddc9_0_5"/>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240" name="Google Shape;1240;g2cb7e6eddc9_0_5"/>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245" name="Shape 1245"/>
        <p:cNvGrpSpPr/>
        <p:nvPr/>
      </p:nvGrpSpPr>
      <p:grpSpPr>
        <a:xfrm>
          <a:off x="0" y="0"/>
          <a:ext cx="0" cy="0"/>
          <a:chOff x="0" y="0"/>
          <a:chExt cx="0" cy="0"/>
        </a:xfrm>
      </p:grpSpPr>
      <p:sp>
        <p:nvSpPr>
          <p:cNvPr id="1246" name="Google Shape;1246;g2cb7e6eddc9_2_2"/>
          <p:cNvSpPr/>
          <p:nvPr/>
        </p:nvSpPr>
        <p:spPr>
          <a:xfrm>
            <a:off x="3413759" y="1415674"/>
            <a:ext cx="8443200" cy="1108800"/>
          </a:xfrm>
          <a:prstGeom prst="roundRect">
            <a:avLst>
              <a:gd fmla="val 10874" name="adj"/>
            </a:avLst>
          </a:prstGeom>
          <a:solidFill>
            <a:srgbClr val="0A0A0B">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47" name="Google Shape;1247;g2cb7e6eddc9_2_2"/>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248" name="Google Shape;1248;g2cb7e6eddc9_2_2"/>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249" name="Google Shape;1249;g2cb7e6eddc9_2_2"/>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15</a:t>
            </a:r>
            <a:endParaRPr/>
          </a:p>
        </p:txBody>
      </p:sp>
      <p:sp>
        <p:nvSpPr>
          <p:cNvPr id="1250" name="Google Shape;1250;g2cb7e6eddc9_2_2"/>
          <p:cNvSpPr txBox="1"/>
          <p:nvPr/>
        </p:nvSpPr>
        <p:spPr>
          <a:xfrm>
            <a:off x="3428675" y="242975"/>
            <a:ext cx="73224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Top 100 Songs by Released Date</a:t>
            </a:r>
            <a:endParaRPr/>
          </a:p>
        </p:txBody>
      </p:sp>
      <p:sp>
        <p:nvSpPr>
          <p:cNvPr id="1251" name="Google Shape;1251;g2cb7e6eddc9_2_2"/>
          <p:cNvSpPr txBox="1"/>
          <p:nvPr/>
        </p:nvSpPr>
        <p:spPr>
          <a:xfrm>
            <a:off x="3582525" y="1937125"/>
            <a:ext cx="2458200" cy="301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Quattrocento Sans"/>
                <a:ea typeface="Quattrocento Sans"/>
                <a:cs typeface="Quattrocento Sans"/>
                <a:sym typeface="Quattrocento Sans"/>
              </a:rPr>
              <a:t>Here we see that January is the month with the most songs in the top, as the year progresses we see a decrement in this number</a:t>
            </a:r>
            <a:endParaRPr sz="2300">
              <a:solidFill>
                <a:schemeClr val="lt1"/>
              </a:solidFill>
              <a:latin typeface="Quattrocento Sans"/>
              <a:ea typeface="Quattrocento Sans"/>
              <a:cs typeface="Quattrocento Sans"/>
              <a:sym typeface="Quattrocento Sans"/>
            </a:endParaRPr>
          </a:p>
        </p:txBody>
      </p:sp>
      <p:pic>
        <p:nvPicPr>
          <p:cNvPr id="1252" name="Google Shape;1252;g2cb7e6eddc9_2_2"/>
          <p:cNvPicPr preferRelativeResize="0"/>
          <p:nvPr/>
        </p:nvPicPr>
        <p:blipFill>
          <a:blip r:embed="rId3">
            <a:alphaModFix/>
          </a:blip>
          <a:stretch>
            <a:fillRect/>
          </a:stretch>
        </p:blipFill>
        <p:spPr>
          <a:xfrm>
            <a:off x="6323813" y="1937125"/>
            <a:ext cx="5276850" cy="4124325"/>
          </a:xfrm>
          <a:prstGeom prst="rect">
            <a:avLst/>
          </a:prstGeom>
          <a:noFill/>
          <a:ln>
            <a:noFill/>
          </a:ln>
        </p:spPr>
      </p:pic>
      <p:grpSp>
        <p:nvGrpSpPr>
          <p:cNvPr id="1253" name="Google Shape;1253;g2cb7e6eddc9_2_2"/>
          <p:cNvGrpSpPr/>
          <p:nvPr/>
        </p:nvGrpSpPr>
        <p:grpSpPr>
          <a:xfrm>
            <a:off x="-32" y="0"/>
            <a:ext cx="3078900" cy="6858000"/>
            <a:chOff x="-32" y="0"/>
            <a:chExt cx="3078900" cy="6858000"/>
          </a:xfrm>
        </p:grpSpPr>
        <p:sp>
          <p:nvSpPr>
            <p:cNvPr id="1254" name="Google Shape;1254;g2cb7e6eddc9_2_2"/>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55" name="Google Shape;1255;g2cb7e6eddc9_2_2"/>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56" name="Google Shape;1256;g2cb7e6eddc9_2_2"/>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257" name="Google Shape;1257;g2cb7e6eddc9_2_2"/>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258" name="Google Shape;1258;g2cb7e6eddc9_2_2"/>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259" name="Google Shape;1259;g2cb7e6eddc9_2_2"/>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260" name="Google Shape;1260;g2cb7e6eddc9_2_2"/>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261" name="Google Shape;1261;g2cb7e6eddc9_2_2"/>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262" name="Google Shape;1262;g2cb7e6eddc9_2_2"/>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263" name="Google Shape;1263;g2cb7e6eddc9_2_2"/>
            <p:cNvGrpSpPr/>
            <p:nvPr/>
          </p:nvGrpSpPr>
          <p:grpSpPr>
            <a:xfrm>
              <a:off x="591605" y="1393678"/>
              <a:ext cx="258814" cy="225521"/>
              <a:chOff x="7005638" y="3648076"/>
              <a:chExt cx="344488" cy="300175"/>
            </a:xfrm>
          </p:grpSpPr>
          <p:sp>
            <p:nvSpPr>
              <p:cNvPr id="1264" name="Google Shape;1264;g2cb7e6eddc9_2_2"/>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265" name="Google Shape;1265;g2cb7e6eddc9_2_2"/>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266" name="Google Shape;1266;g2cb7e6eddc9_2_2"/>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267" name="Google Shape;1267;g2cb7e6eddc9_2_2"/>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268" name="Google Shape;1268;g2cb7e6eddc9_2_2"/>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269" name="Google Shape;1269;g2cb7e6eddc9_2_2"/>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270" name="Google Shape;1270;g2cb7e6eddc9_2_2"/>
            <p:cNvGrpSpPr/>
            <p:nvPr/>
          </p:nvGrpSpPr>
          <p:grpSpPr>
            <a:xfrm>
              <a:off x="602695" y="1919256"/>
              <a:ext cx="236526" cy="215990"/>
              <a:chOff x="3398838" y="5076826"/>
              <a:chExt cx="345950" cy="315913"/>
            </a:xfrm>
          </p:grpSpPr>
          <p:sp>
            <p:nvSpPr>
              <p:cNvPr id="1271" name="Google Shape;1271;g2cb7e6eddc9_2_2"/>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72" name="Google Shape;1272;g2cb7e6eddc9_2_2"/>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73" name="Google Shape;1273;g2cb7e6eddc9_2_2"/>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74" name="Google Shape;1274;g2cb7e6eddc9_2_2"/>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75" name="Google Shape;1275;g2cb7e6eddc9_2_2"/>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76" name="Google Shape;1276;g2cb7e6eddc9_2_2"/>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277" name="Google Shape;1277;g2cb7e6eddc9_2_2"/>
            <p:cNvGrpSpPr/>
            <p:nvPr/>
          </p:nvGrpSpPr>
          <p:grpSpPr>
            <a:xfrm>
              <a:off x="607445" y="2440291"/>
              <a:ext cx="226884" cy="216064"/>
              <a:chOff x="5483226" y="731713"/>
              <a:chExt cx="363538" cy="346201"/>
            </a:xfrm>
          </p:grpSpPr>
          <p:sp>
            <p:nvSpPr>
              <p:cNvPr id="1278" name="Google Shape;1278;g2cb7e6eddc9_2_2"/>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79" name="Google Shape;1279;g2cb7e6eddc9_2_2"/>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280" name="Google Shape;1280;g2cb7e6eddc9_2_2"/>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281" name="Google Shape;1281;g2cb7e6eddc9_2_2"/>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82" name="Google Shape;1282;g2cb7e6eddc9_2_2"/>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83" name="Google Shape;1283;g2cb7e6eddc9_2_2"/>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84" name="Google Shape;1284;g2cb7e6eddc9_2_2"/>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285" name="Google Shape;1285;g2cb7e6eddc9_2_2"/>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286" name="Google Shape;1286;g2cb7e6eddc9_2_2"/>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287" name="Google Shape;1287;g2cb7e6eddc9_2_2"/>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288" name="Google Shape;1288;g2cb7e6eddc9_2_2"/>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289" name="Google Shape;1289;g2cb7e6eddc9_2_2"/>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290" name="Google Shape;1290;g2cb7e6eddc9_2_2"/>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1291" name="Google Shape;1291;g2cb7e6eddc9_2_2"/>
            <p:cNvGrpSpPr/>
            <p:nvPr/>
          </p:nvGrpSpPr>
          <p:grpSpPr>
            <a:xfrm>
              <a:off x="622832" y="3606117"/>
              <a:ext cx="191531" cy="276474"/>
              <a:chOff x="3379789" y="1452563"/>
              <a:chExt cx="239713" cy="346025"/>
            </a:xfrm>
          </p:grpSpPr>
          <p:sp>
            <p:nvSpPr>
              <p:cNvPr id="1292" name="Google Shape;1292;g2cb7e6eddc9_2_2"/>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293" name="Google Shape;1293;g2cb7e6eddc9_2_2"/>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294" name="Google Shape;1294;g2cb7e6eddc9_2_2"/>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295" name="Google Shape;1295;g2cb7e6eddc9_2_2"/>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296" name="Google Shape;1296;g2cb7e6eddc9_2_2"/>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297" name="Google Shape;1297;g2cb7e6eddc9_2_2"/>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298" name="Google Shape;1298;g2cb7e6eddc9_2_2"/>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299" name="Google Shape;1299;g2cb7e6eddc9_2_2"/>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300" name="Google Shape;1300;g2cb7e6eddc9_2_2"/>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301" name="Google Shape;1301;g2cb7e6eddc9_2_2"/>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302" name="Google Shape;1302;g2cb7e6eddc9_2_2"/>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303" name="Google Shape;1303;g2cb7e6eddc9_2_2"/>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304" name="Google Shape;1304;g2cb7e6eddc9_2_2"/>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305" name="Google Shape;1305;g2cb7e6eddc9_2_2"/>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306" name="Google Shape;1306;g2cb7e6eddc9_2_2"/>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307" name="Google Shape;1307;g2cb7e6eddc9_2_2"/>
            <p:cNvGrpSpPr/>
            <p:nvPr/>
          </p:nvGrpSpPr>
          <p:grpSpPr>
            <a:xfrm>
              <a:off x="604993" y="4149161"/>
              <a:ext cx="232666" cy="232666"/>
              <a:chOff x="6203951" y="2895601"/>
              <a:chExt cx="346075" cy="346075"/>
            </a:xfrm>
          </p:grpSpPr>
          <p:sp>
            <p:nvSpPr>
              <p:cNvPr id="1308" name="Google Shape;1308;g2cb7e6eddc9_2_2"/>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09" name="Google Shape;1309;g2cb7e6eddc9_2_2"/>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0" name="Google Shape;1310;g2cb7e6eddc9_2_2"/>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1" name="Google Shape;1311;g2cb7e6eddc9_2_2"/>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2" name="Google Shape;1312;g2cb7e6eddc9_2_2"/>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313" name="Google Shape;1313;g2cb7e6eddc9_2_2"/>
            <p:cNvGrpSpPr/>
            <p:nvPr/>
          </p:nvGrpSpPr>
          <p:grpSpPr>
            <a:xfrm>
              <a:off x="605029" y="4784991"/>
              <a:ext cx="225419" cy="260072"/>
              <a:chOff x="5581651" y="2895601"/>
              <a:chExt cx="300038" cy="346163"/>
            </a:xfrm>
          </p:grpSpPr>
          <p:sp>
            <p:nvSpPr>
              <p:cNvPr id="1314" name="Google Shape;1314;g2cb7e6eddc9_2_2"/>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5" name="Google Shape;1315;g2cb7e6eddc9_2_2"/>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6" name="Google Shape;1316;g2cb7e6eddc9_2_2"/>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7" name="Google Shape;1317;g2cb7e6eddc9_2_2"/>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8" name="Google Shape;1318;g2cb7e6eddc9_2_2"/>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19" name="Google Shape;1319;g2cb7e6eddc9_2_2"/>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320" name="Google Shape;1320;g2cb7e6eddc9_2_2"/>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325" name="Shape 1325"/>
        <p:cNvGrpSpPr/>
        <p:nvPr/>
      </p:nvGrpSpPr>
      <p:grpSpPr>
        <a:xfrm>
          <a:off x="0" y="0"/>
          <a:ext cx="0" cy="0"/>
          <a:chOff x="0" y="0"/>
          <a:chExt cx="0" cy="0"/>
        </a:xfrm>
      </p:grpSpPr>
      <p:sp>
        <p:nvSpPr>
          <p:cNvPr id="1326" name="Google Shape;1326;g2cb7e6eddc9_2_82"/>
          <p:cNvSpPr/>
          <p:nvPr/>
        </p:nvSpPr>
        <p:spPr>
          <a:xfrm>
            <a:off x="3413759" y="1415674"/>
            <a:ext cx="8443200" cy="1108800"/>
          </a:xfrm>
          <a:prstGeom prst="roundRect">
            <a:avLst>
              <a:gd fmla="val 10874" name="adj"/>
            </a:avLst>
          </a:prstGeom>
          <a:solidFill>
            <a:srgbClr val="0A0A0B">
              <a:alpha val="43920"/>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327" name="Google Shape;1327;g2cb7e6eddc9_2_82"/>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328" name="Google Shape;1328;g2cb7e6eddc9_2_82"/>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329" name="Google Shape;1329;g2cb7e6eddc9_2_82"/>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16</a:t>
            </a:r>
            <a:endParaRPr/>
          </a:p>
        </p:txBody>
      </p:sp>
      <p:sp>
        <p:nvSpPr>
          <p:cNvPr id="1330" name="Google Shape;1330;g2cb7e6eddc9_2_82"/>
          <p:cNvSpPr txBox="1"/>
          <p:nvPr/>
        </p:nvSpPr>
        <p:spPr>
          <a:xfrm>
            <a:off x="3428675" y="242975"/>
            <a:ext cx="7322400" cy="14469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Top 100 Songs by Released Date</a:t>
            </a:r>
            <a:endParaRPr/>
          </a:p>
        </p:txBody>
      </p:sp>
      <p:sp>
        <p:nvSpPr>
          <p:cNvPr id="1331" name="Google Shape;1331;g2cb7e6eddc9_2_82"/>
          <p:cNvSpPr txBox="1"/>
          <p:nvPr/>
        </p:nvSpPr>
        <p:spPr>
          <a:xfrm>
            <a:off x="3563225" y="1689875"/>
            <a:ext cx="2999100" cy="266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lt1"/>
                </a:solidFill>
                <a:latin typeface="Quattrocento Sans"/>
                <a:ea typeface="Quattrocento Sans"/>
                <a:cs typeface="Quattrocento Sans"/>
                <a:sym typeface="Quattrocento Sans"/>
              </a:rPr>
              <a:t>To complete the data we analysed by season and noticed that the pattern is still the same. The later on the year the less songs in the top</a:t>
            </a:r>
            <a:endParaRPr sz="2300">
              <a:solidFill>
                <a:schemeClr val="lt1"/>
              </a:solidFill>
              <a:latin typeface="Quattrocento Sans"/>
              <a:ea typeface="Quattrocento Sans"/>
              <a:cs typeface="Quattrocento Sans"/>
              <a:sym typeface="Quattrocento Sans"/>
            </a:endParaRPr>
          </a:p>
        </p:txBody>
      </p:sp>
      <p:pic>
        <p:nvPicPr>
          <p:cNvPr id="1332" name="Google Shape;1332;g2cb7e6eddc9_2_82"/>
          <p:cNvPicPr preferRelativeResize="0"/>
          <p:nvPr/>
        </p:nvPicPr>
        <p:blipFill>
          <a:blip r:embed="rId3">
            <a:alphaModFix/>
          </a:blip>
          <a:stretch>
            <a:fillRect/>
          </a:stretch>
        </p:blipFill>
        <p:spPr>
          <a:xfrm>
            <a:off x="7046638" y="1689863"/>
            <a:ext cx="4105275" cy="3895725"/>
          </a:xfrm>
          <a:prstGeom prst="rect">
            <a:avLst/>
          </a:prstGeom>
          <a:noFill/>
          <a:ln>
            <a:noFill/>
          </a:ln>
        </p:spPr>
      </p:pic>
      <p:grpSp>
        <p:nvGrpSpPr>
          <p:cNvPr id="1333" name="Google Shape;1333;g2cb7e6eddc9_2_82"/>
          <p:cNvGrpSpPr/>
          <p:nvPr/>
        </p:nvGrpSpPr>
        <p:grpSpPr>
          <a:xfrm>
            <a:off x="-7" y="0"/>
            <a:ext cx="3078900" cy="6858000"/>
            <a:chOff x="-32" y="0"/>
            <a:chExt cx="3078900" cy="6858000"/>
          </a:xfrm>
        </p:grpSpPr>
        <p:sp>
          <p:nvSpPr>
            <p:cNvPr id="1334" name="Google Shape;1334;g2cb7e6eddc9_2_82"/>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335" name="Google Shape;1335;g2cb7e6eddc9_2_82"/>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336" name="Google Shape;1336;g2cb7e6eddc9_2_82"/>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337" name="Google Shape;1337;g2cb7e6eddc9_2_82"/>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338" name="Google Shape;1338;g2cb7e6eddc9_2_82"/>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339" name="Google Shape;1339;g2cb7e6eddc9_2_82"/>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340" name="Google Shape;1340;g2cb7e6eddc9_2_82"/>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341" name="Google Shape;1341;g2cb7e6eddc9_2_82"/>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342" name="Google Shape;1342;g2cb7e6eddc9_2_82"/>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343" name="Google Shape;1343;g2cb7e6eddc9_2_82"/>
            <p:cNvGrpSpPr/>
            <p:nvPr/>
          </p:nvGrpSpPr>
          <p:grpSpPr>
            <a:xfrm>
              <a:off x="591605" y="1393678"/>
              <a:ext cx="258814" cy="225521"/>
              <a:chOff x="7005638" y="3648076"/>
              <a:chExt cx="344488" cy="300175"/>
            </a:xfrm>
          </p:grpSpPr>
          <p:sp>
            <p:nvSpPr>
              <p:cNvPr id="1344" name="Google Shape;1344;g2cb7e6eddc9_2_82"/>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345" name="Google Shape;1345;g2cb7e6eddc9_2_82"/>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346" name="Google Shape;1346;g2cb7e6eddc9_2_82"/>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347" name="Google Shape;1347;g2cb7e6eddc9_2_82"/>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348" name="Google Shape;1348;g2cb7e6eddc9_2_82"/>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349" name="Google Shape;1349;g2cb7e6eddc9_2_82"/>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350" name="Google Shape;1350;g2cb7e6eddc9_2_82"/>
            <p:cNvGrpSpPr/>
            <p:nvPr/>
          </p:nvGrpSpPr>
          <p:grpSpPr>
            <a:xfrm>
              <a:off x="602695" y="1919256"/>
              <a:ext cx="236526" cy="215990"/>
              <a:chOff x="3398838" y="5076826"/>
              <a:chExt cx="345950" cy="315913"/>
            </a:xfrm>
          </p:grpSpPr>
          <p:sp>
            <p:nvSpPr>
              <p:cNvPr id="1351" name="Google Shape;1351;g2cb7e6eddc9_2_82"/>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52" name="Google Shape;1352;g2cb7e6eddc9_2_82"/>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53" name="Google Shape;1353;g2cb7e6eddc9_2_82"/>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54" name="Google Shape;1354;g2cb7e6eddc9_2_82"/>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55" name="Google Shape;1355;g2cb7e6eddc9_2_82"/>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56" name="Google Shape;1356;g2cb7e6eddc9_2_82"/>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357" name="Google Shape;1357;g2cb7e6eddc9_2_82"/>
            <p:cNvGrpSpPr/>
            <p:nvPr/>
          </p:nvGrpSpPr>
          <p:grpSpPr>
            <a:xfrm>
              <a:off x="607445" y="2440291"/>
              <a:ext cx="226884" cy="216064"/>
              <a:chOff x="5483226" y="731713"/>
              <a:chExt cx="363538" cy="346201"/>
            </a:xfrm>
          </p:grpSpPr>
          <p:sp>
            <p:nvSpPr>
              <p:cNvPr id="1358" name="Google Shape;1358;g2cb7e6eddc9_2_82"/>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59" name="Google Shape;1359;g2cb7e6eddc9_2_82"/>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360" name="Google Shape;1360;g2cb7e6eddc9_2_82"/>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361" name="Google Shape;1361;g2cb7e6eddc9_2_82"/>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362" name="Google Shape;1362;g2cb7e6eddc9_2_82"/>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363" name="Google Shape;1363;g2cb7e6eddc9_2_82"/>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364" name="Google Shape;1364;g2cb7e6eddc9_2_82"/>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365" name="Google Shape;1365;g2cb7e6eddc9_2_82"/>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366" name="Google Shape;1366;g2cb7e6eddc9_2_82"/>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367" name="Google Shape;1367;g2cb7e6eddc9_2_82"/>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368" name="Google Shape;1368;g2cb7e6eddc9_2_82"/>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369" name="Google Shape;1369;g2cb7e6eddc9_2_82"/>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370" name="Google Shape;1370;g2cb7e6eddc9_2_82"/>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1371" name="Google Shape;1371;g2cb7e6eddc9_2_82"/>
            <p:cNvGrpSpPr/>
            <p:nvPr/>
          </p:nvGrpSpPr>
          <p:grpSpPr>
            <a:xfrm>
              <a:off x="622832" y="3606117"/>
              <a:ext cx="191531" cy="276474"/>
              <a:chOff x="3379789" y="1452563"/>
              <a:chExt cx="239713" cy="346025"/>
            </a:xfrm>
          </p:grpSpPr>
          <p:sp>
            <p:nvSpPr>
              <p:cNvPr id="1372" name="Google Shape;1372;g2cb7e6eddc9_2_82"/>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73" name="Google Shape;1373;g2cb7e6eddc9_2_82"/>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374" name="Google Shape;1374;g2cb7e6eddc9_2_82"/>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375" name="Google Shape;1375;g2cb7e6eddc9_2_82"/>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376" name="Google Shape;1376;g2cb7e6eddc9_2_82"/>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377" name="Google Shape;1377;g2cb7e6eddc9_2_82"/>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378" name="Google Shape;1378;g2cb7e6eddc9_2_82"/>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379" name="Google Shape;1379;g2cb7e6eddc9_2_82"/>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380" name="Google Shape;1380;g2cb7e6eddc9_2_82"/>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381" name="Google Shape;1381;g2cb7e6eddc9_2_82"/>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382" name="Google Shape;1382;g2cb7e6eddc9_2_82"/>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383" name="Google Shape;1383;g2cb7e6eddc9_2_82"/>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384" name="Google Shape;1384;g2cb7e6eddc9_2_82"/>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385" name="Google Shape;1385;g2cb7e6eddc9_2_82"/>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386" name="Google Shape;1386;g2cb7e6eddc9_2_82"/>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387" name="Google Shape;1387;g2cb7e6eddc9_2_82"/>
            <p:cNvGrpSpPr/>
            <p:nvPr/>
          </p:nvGrpSpPr>
          <p:grpSpPr>
            <a:xfrm>
              <a:off x="604993" y="4149161"/>
              <a:ext cx="232666" cy="232666"/>
              <a:chOff x="6203951" y="2895601"/>
              <a:chExt cx="346075" cy="346075"/>
            </a:xfrm>
          </p:grpSpPr>
          <p:sp>
            <p:nvSpPr>
              <p:cNvPr id="1388" name="Google Shape;1388;g2cb7e6eddc9_2_82"/>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89" name="Google Shape;1389;g2cb7e6eddc9_2_82"/>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0" name="Google Shape;1390;g2cb7e6eddc9_2_82"/>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1" name="Google Shape;1391;g2cb7e6eddc9_2_82"/>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2" name="Google Shape;1392;g2cb7e6eddc9_2_82"/>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393" name="Google Shape;1393;g2cb7e6eddc9_2_82"/>
            <p:cNvGrpSpPr/>
            <p:nvPr/>
          </p:nvGrpSpPr>
          <p:grpSpPr>
            <a:xfrm>
              <a:off x="605029" y="4784991"/>
              <a:ext cx="225419" cy="260072"/>
              <a:chOff x="5581651" y="2895601"/>
              <a:chExt cx="300038" cy="346163"/>
            </a:xfrm>
          </p:grpSpPr>
          <p:sp>
            <p:nvSpPr>
              <p:cNvPr id="1394" name="Google Shape;1394;g2cb7e6eddc9_2_82"/>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5" name="Google Shape;1395;g2cb7e6eddc9_2_82"/>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6" name="Google Shape;1396;g2cb7e6eddc9_2_82"/>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7" name="Google Shape;1397;g2cb7e6eddc9_2_82"/>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8" name="Google Shape;1398;g2cb7e6eddc9_2_82"/>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9" name="Google Shape;1399;g2cb7e6eddc9_2_82"/>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400" name="Google Shape;1400;g2cb7e6eddc9_2_82"/>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405" name="Shape 1405"/>
        <p:cNvGrpSpPr/>
        <p:nvPr/>
      </p:nvGrpSpPr>
      <p:grpSpPr>
        <a:xfrm>
          <a:off x="0" y="0"/>
          <a:ext cx="0" cy="0"/>
          <a:chOff x="0" y="0"/>
          <a:chExt cx="0" cy="0"/>
        </a:xfrm>
      </p:grpSpPr>
      <p:sp>
        <p:nvSpPr>
          <p:cNvPr id="1406" name="Google Shape;1406;g2cb7e6eddc9_1_1095"/>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407" name="Google Shape;1407;g2cb7e6eddc9_1_1095"/>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408" name="Google Shape;1408;g2cb7e6eddc9_1_1095"/>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17</a:t>
            </a:r>
            <a:endParaRPr/>
          </a:p>
        </p:txBody>
      </p:sp>
      <p:sp>
        <p:nvSpPr>
          <p:cNvPr id="1409" name="Google Shape;1409;g2cb7e6eddc9_1_1095"/>
          <p:cNvSpPr txBox="1"/>
          <p:nvPr/>
        </p:nvSpPr>
        <p:spPr>
          <a:xfrm>
            <a:off x="3428675" y="242975"/>
            <a:ext cx="73224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Conclusions &amp; Next Steps</a:t>
            </a:r>
            <a:endParaRPr/>
          </a:p>
        </p:txBody>
      </p:sp>
      <p:grpSp>
        <p:nvGrpSpPr>
          <p:cNvPr id="1410" name="Google Shape;1410;g2cb7e6eddc9_1_1095"/>
          <p:cNvGrpSpPr/>
          <p:nvPr/>
        </p:nvGrpSpPr>
        <p:grpSpPr>
          <a:xfrm>
            <a:off x="-7" y="0"/>
            <a:ext cx="3078900" cy="6858000"/>
            <a:chOff x="-32" y="0"/>
            <a:chExt cx="3078900" cy="6858000"/>
          </a:xfrm>
        </p:grpSpPr>
        <p:sp>
          <p:nvSpPr>
            <p:cNvPr id="1411" name="Google Shape;1411;g2cb7e6eddc9_1_1095"/>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412" name="Google Shape;1412;g2cb7e6eddc9_1_1095"/>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413" name="Google Shape;1413;g2cb7e6eddc9_1_1095"/>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414" name="Google Shape;1414;g2cb7e6eddc9_1_1095"/>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415" name="Google Shape;1415;g2cb7e6eddc9_1_1095"/>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416" name="Google Shape;1416;g2cb7e6eddc9_1_1095"/>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417" name="Google Shape;1417;g2cb7e6eddc9_1_1095"/>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418" name="Google Shape;1418;g2cb7e6eddc9_1_1095"/>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419" name="Google Shape;1419;g2cb7e6eddc9_1_1095"/>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420" name="Google Shape;1420;g2cb7e6eddc9_1_1095"/>
            <p:cNvGrpSpPr/>
            <p:nvPr/>
          </p:nvGrpSpPr>
          <p:grpSpPr>
            <a:xfrm>
              <a:off x="591605" y="1393678"/>
              <a:ext cx="258814" cy="225521"/>
              <a:chOff x="7005638" y="3648076"/>
              <a:chExt cx="344488" cy="300175"/>
            </a:xfrm>
          </p:grpSpPr>
          <p:sp>
            <p:nvSpPr>
              <p:cNvPr id="1421" name="Google Shape;1421;g2cb7e6eddc9_1_1095"/>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422" name="Google Shape;1422;g2cb7e6eddc9_1_1095"/>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423" name="Google Shape;1423;g2cb7e6eddc9_1_1095"/>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424" name="Google Shape;1424;g2cb7e6eddc9_1_1095"/>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425" name="Google Shape;1425;g2cb7e6eddc9_1_1095"/>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426" name="Google Shape;1426;g2cb7e6eddc9_1_1095"/>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427" name="Google Shape;1427;g2cb7e6eddc9_1_1095"/>
            <p:cNvGrpSpPr/>
            <p:nvPr/>
          </p:nvGrpSpPr>
          <p:grpSpPr>
            <a:xfrm>
              <a:off x="602695" y="1919256"/>
              <a:ext cx="236526" cy="215990"/>
              <a:chOff x="3398838" y="5076826"/>
              <a:chExt cx="345950" cy="315913"/>
            </a:xfrm>
          </p:grpSpPr>
          <p:sp>
            <p:nvSpPr>
              <p:cNvPr id="1428" name="Google Shape;1428;g2cb7e6eddc9_1_1095"/>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29" name="Google Shape;1429;g2cb7e6eddc9_1_1095"/>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30" name="Google Shape;1430;g2cb7e6eddc9_1_1095"/>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31" name="Google Shape;1431;g2cb7e6eddc9_1_1095"/>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32" name="Google Shape;1432;g2cb7e6eddc9_1_1095"/>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33" name="Google Shape;1433;g2cb7e6eddc9_1_1095"/>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434" name="Google Shape;1434;g2cb7e6eddc9_1_1095"/>
            <p:cNvGrpSpPr/>
            <p:nvPr/>
          </p:nvGrpSpPr>
          <p:grpSpPr>
            <a:xfrm>
              <a:off x="607445" y="2440291"/>
              <a:ext cx="226884" cy="216064"/>
              <a:chOff x="5483226" y="731713"/>
              <a:chExt cx="363538" cy="346201"/>
            </a:xfrm>
          </p:grpSpPr>
          <p:sp>
            <p:nvSpPr>
              <p:cNvPr id="1435" name="Google Shape;1435;g2cb7e6eddc9_1_1095"/>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36" name="Google Shape;1436;g2cb7e6eddc9_1_1095"/>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437" name="Google Shape;1437;g2cb7e6eddc9_1_1095"/>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438" name="Google Shape;1438;g2cb7e6eddc9_1_1095"/>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439" name="Google Shape;1439;g2cb7e6eddc9_1_1095"/>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440" name="Google Shape;1440;g2cb7e6eddc9_1_1095"/>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441" name="Google Shape;1441;g2cb7e6eddc9_1_1095"/>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442" name="Google Shape;1442;g2cb7e6eddc9_1_1095"/>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443" name="Google Shape;1443;g2cb7e6eddc9_1_1095"/>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444" name="Google Shape;1444;g2cb7e6eddc9_1_1095"/>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445" name="Google Shape;1445;g2cb7e6eddc9_1_1095"/>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446" name="Google Shape;1446;g2cb7e6eddc9_1_1095"/>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447" name="Google Shape;1447;g2cb7e6eddc9_1_1095"/>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1448" name="Google Shape;1448;g2cb7e6eddc9_1_1095"/>
            <p:cNvGrpSpPr/>
            <p:nvPr/>
          </p:nvGrpSpPr>
          <p:grpSpPr>
            <a:xfrm>
              <a:off x="622832" y="3606117"/>
              <a:ext cx="191531" cy="276474"/>
              <a:chOff x="3379789" y="1452563"/>
              <a:chExt cx="239713" cy="346025"/>
            </a:xfrm>
          </p:grpSpPr>
          <p:sp>
            <p:nvSpPr>
              <p:cNvPr id="1449" name="Google Shape;1449;g2cb7e6eddc9_1_1095"/>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50" name="Google Shape;1450;g2cb7e6eddc9_1_1095"/>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451" name="Google Shape;1451;g2cb7e6eddc9_1_1095"/>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452" name="Google Shape;1452;g2cb7e6eddc9_1_1095"/>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453" name="Google Shape;1453;g2cb7e6eddc9_1_1095"/>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454" name="Google Shape;1454;g2cb7e6eddc9_1_1095"/>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455" name="Google Shape;1455;g2cb7e6eddc9_1_1095"/>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456" name="Google Shape;1456;g2cb7e6eddc9_1_1095"/>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457" name="Google Shape;1457;g2cb7e6eddc9_1_1095"/>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458" name="Google Shape;1458;g2cb7e6eddc9_1_1095"/>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459" name="Google Shape;1459;g2cb7e6eddc9_1_1095"/>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460" name="Google Shape;1460;g2cb7e6eddc9_1_1095"/>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461" name="Google Shape;1461;g2cb7e6eddc9_1_1095"/>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462" name="Google Shape;1462;g2cb7e6eddc9_1_1095"/>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463" name="Google Shape;1463;g2cb7e6eddc9_1_1095"/>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464" name="Google Shape;1464;g2cb7e6eddc9_1_1095"/>
            <p:cNvGrpSpPr/>
            <p:nvPr/>
          </p:nvGrpSpPr>
          <p:grpSpPr>
            <a:xfrm>
              <a:off x="604993" y="4149161"/>
              <a:ext cx="232666" cy="232666"/>
              <a:chOff x="6203951" y="2895601"/>
              <a:chExt cx="346075" cy="346075"/>
            </a:xfrm>
          </p:grpSpPr>
          <p:sp>
            <p:nvSpPr>
              <p:cNvPr id="1465" name="Google Shape;1465;g2cb7e6eddc9_1_1095"/>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66" name="Google Shape;1466;g2cb7e6eddc9_1_1095"/>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67" name="Google Shape;1467;g2cb7e6eddc9_1_1095"/>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68" name="Google Shape;1468;g2cb7e6eddc9_1_1095"/>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69" name="Google Shape;1469;g2cb7e6eddc9_1_1095"/>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470" name="Google Shape;1470;g2cb7e6eddc9_1_1095"/>
            <p:cNvGrpSpPr/>
            <p:nvPr/>
          </p:nvGrpSpPr>
          <p:grpSpPr>
            <a:xfrm>
              <a:off x="605029" y="4784991"/>
              <a:ext cx="225419" cy="260072"/>
              <a:chOff x="5581651" y="2895601"/>
              <a:chExt cx="300038" cy="346163"/>
            </a:xfrm>
          </p:grpSpPr>
          <p:sp>
            <p:nvSpPr>
              <p:cNvPr id="1471" name="Google Shape;1471;g2cb7e6eddc9_1_1095"/>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72" name="Google Shape;1472;g2cb7e6eddc9_1_1095"/>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73" name="Google Shape;1473;g2cb7e6eddc9_1_1095"/>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74" name="Google Shape;1474;g2cb7e6eddc9_1_1095"/>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75" name="Google Shape;1475;g2cb7e6eddc9_1_1095"/>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76" name="Google Shape;1476;g2cb7e6eddc9_1_1095"/>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477" name="Google Shape;1477;g2cb7e6eddc9_1_1095"/>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sp>
        <p:nvSpPr>
          <p:cNvPr id="1478" name="Google Shape;1478;g2cb7e6eddc9_1_1095"/>
          <p:cNvSpPr txBox="1"/>
          <p:nvPr/>
        </p:nvSpPr>
        <p:spPr>
          <a:xfrm>
            <a:off x="3474400" y="1088550"/>
            <a:ext cx="7495800" cy="35607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ECECEC"/>
                </a:solidFill>
                <a:latin typeface="Roboto"/>
                <a:ea typeface="Roboto"/>
                <a:cs typeface="Roboto"/>
                <a:sym typeface="Roboto"/>
              </a:rPr>
              <a:t>Our thorough data analysis reveals intricate patterns and correlations within the music industry, particularly on streaming platforms. A standout finding is the moderate positive correlation between </a:t>
            </a:r>
            <a:r>
              <a:rPr lang="en-US" sz="1200">
                <a:solidFill>
                  <a:srgbClr val="ECECEC"/>
                </a:solidFill>
                <a:latin typeface="Roboto"/>
                <a:ea typeface="Roboto"/>
                <a:cs typeface="Roboto"/>
                <a:sym typeface="Roboto"/>
              </a:rPr>
              <a:t>platform</a:t>
            </a:r>
            <a:r>
              <a:rPr lang="en-US" sz="1200">
                <a:solidFill>
                  <a:srgbClr val="ECECEC"/>
                </a:solidFill>
                <a:latin typeface="Roboto"/>
                <a:ea typeface="Roboto"/>
                <a:cs typeface="Roboto"/>
                <a:sym typeface="Roboto"/>
              </a:rPr>
              <a:t> playlists appearances suggesting that strategic placement in these playlists could bolster a song's visibility and popularity.</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ECECEC"/>
                </a:solidFill>
                <a:latin typeface="Roboto"/>
                <a:ea typeface="Roboto"/>
                <a:cs typeface="Roboto"/>
                <a:sym typeface="Roboto"/>
              </a:rPr>
              <a:t>Spotify and Deezer showed </a:t>
            </a:r>
            <a:r>
              <a:rPr lang="en-US" sz="1200">
                <a:solidFill>
                  <a:srgbClr val="ECECEC"/>
                </a:solidFill>
                <a:latin typeface="Roboto"/>
                <a:ea typeface="Roboto"/>
                <a:cs typeface="Roboto"/>
                <a:sym typeface="Roboto"/>
              </a:rPr>
              <a:t>weak to negligible correlations, A </a:t>
            </a:r>
            <a:r>
              <a:rPr lang="en-US" sz="1200">
                <a:solidFill>
                  <a:srgbClr val="ECECEC"/>
                </a:solidFill>
                <a:latin typeface="Roboto"/>
                <a:ea typeface="Roboto"/>
                <a:cs typeface="Roboto"/>
                <a:sym typeface="Roboto"/>
              </a:rPr>
              <a:t>playlist appearances isn’t a consistent predictor of chart success on these platforms. Apple in the other side shows a positive correlation </a:t>
            </a:r>
            <a:r>
              <a:rPr lang="en-US" sz="1200">
                <a:solidFill>
                  <a:srgbClr val="ECECEC"/>
                </a:solidFill>
                <a:latin typeface="Roboto"/>
                <a:ea typeface="Roboto"/>
                <a:cs typeface="Roboto"/>
                <a:sym typeface="Roboto"/>
              </a:rPr>
              <a:t>between playlists and charts. Highlighting </a:t>
            </a:r>
            <a:r>
              <a:rPr lang="en-US" sz="1200">
                <a:solidFill>
                  <a:srgbClr val="ECECEC"/>
                </a:solidFill>
                <a:latin typeface="Roboto"/>
                <a:ea typeface="Roboto"/>
                <a:cs typeface="Roboto"/>
                <a:sym typeface="Roboto"/>
              </a:rPr>
              <a:t>the uniqueness of each platform's influence on a song's popularity.</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ECECEC"/>
                </a:solidFill>
                <a:latin typeface="Roboto"/>
                <a:ea typeface="Roboto"/>
                <a:cs typeface="Roboto"/>
                <a:sym typeface="Roboto"/>
              </a:rPr>
              <a:t>From a song attribute perspective, we observed that the most streamed songs did not consistently exhibit higher percentages in the analyzed attributes (Danceability, Valence, Energy, etc.). Moreover, contrary to current industry trends emphasizing collaborations, our study discovered that single-artist tracks dominated the top 100 most-streamed songs on Spotify.</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Seasonal trends also emerged, with the first half of the year yielding a higher number of top-streamed songs. This insight could guide strategic release timing for maximum impact.</a:t>
            </a:r>
            <a:endParaRPr>
              <a:solidFill>
                <a:schemeClr val="lt1"/>
              </a:solidFill>
              <a:latin typeface="Quattrocento Sans"/>
              <a:ea typeface="Quattrocento Sans"/>
              <a:cs typeface="Quattrocento Sans"/>
              <a:sym typeface="Quattrocento Sans"/>
            </a:endParaRPr>
          </a:p>
          <a:p>
            <a:pPr indent="0" lvl="0" marL="0" marR="0" rtl="0" algn="l">
              <a:spcBef>
                <a:spcPts val="1500"/>
              </a:spcBef>
              <a:spcAft>
                <a:spcPts val="0"/>
              </a:spcAft>
              <a:buNone/>
            </a:pPr>
            <a:r>
              <a:t/>
            </a:r>
            <a:endParaRPr>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483" name="Shape 1483"/>
        <p:cNvGrpSpPr/>
        <p:nvPr/>
      </p:nvGrpSpPr>
      <p:grpSpPr>
        <a:xfrm>
          <a:off x="0" y="0"/>
          <a:ext cx="0" cy="0"/>
          <a:chOff x="0" y="0"/>
          <a:chExt cx="0" cy="0"/>
        </a:xfrm>
      </p:grpSpPr>
      <p:sp>
        <p:nvSpPr>
          <p:cNvPr id="1484" name="Google Shape;1484;g2cc994f0434_0_167"/>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485" name="Google Shape;1485;g2cc994f0434_0_167"/>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1486" name="Google Shape;1486;g2cc994f0434_0_167"/>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18</a:t>
            </a:r>
            <a:endParaRPr/>
          </a:p>
        </p:txBody>
      </p:sp>
      <p:sp>
        <p:nvSpPr>
          <p:cNvPr id="1487" name="Google Shape;1487;g2cc994f0434_0_167"/>
          <p:cNvSpPr txBox="1"/>
          <p:nvPr/>
        </p:nvSpPr>
        <p:spPr>
          <a:xfrm>
            <a:off x="3428675" y="242975"/>
            <a:ext cx="73224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Conclusions &amp; Next Steps</a:t>
            </a:r>
            <a:endParaRPr/>
          </a:p>
        </p:txBody>
      </p:sp>
      <p:grpSp>
        <p:nvGrpSpPr>
          <p:cNvPr id="1488" name="Google Shape;1488;g2cc994f0434_0_167"/>
          <p:cNvGrpSpPr/>
          <p:nvPr/>
        </p:nvGrpSpPr>
        <p:grpSpPr>
          <a:xfrm>
            <a:off x="-7" y="0"/>
            <a:ext cx="3078900" cy="6858000"/>
            <a:chOff x="-32" y="0"/>
            <a:chExt cx="3078900" cy="6858000"/>
          </a:xfrm>
        </p:grpSpPr>
        <p:sp>
          <p:nvSpPr>
            <p:cNvPr id="1489" name="Google Shape;1489;g2cc994f0434_0_167"/>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490" name="Google Shape;1490;g2cc994f0434_0_167"/>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491" name="Google Shape;1491;g2cc994f0434_0_167"/>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492" name="Google Shape;1492;g2cc994f0434_0_167"/>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493" name="Google Shape;1493;g2cc994f0434_0_167"/>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494" name="Google Shape;1494;g2cc994f0434_0_167"/>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495" name="Google Shape;1495;g2cc994f0434_0_167"/>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496" name="Google Shape;1496;g2cc994f0434_0_167"/>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1497" name="Google Shape;1497;g2cc994f0434_0_167"/>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1498" name="Google Shape;1498;g2cc994f0434_0_167"/>
            <p:cNvGrpSpPr/>
            <p:nvPr/>
          </p:nvGrpSpPr>
          <p:grpSpPr>
            <a:xfrm>
              <a:off x="591605" y="1393678"/>
              <a:ext cx="258814" cy="225521"/>
              <a:chOff x="7005638" y="3648076"/>
              <a:chExt cx="344488" cy="300175"/>
            </a:xfrm>
          </p:grpSpPr>
          <p:sp>
            <p:nvSpPr>
              <p:cNvPr id="1499" name="Google Shape;1499;g2cc994f0434_0_167"/>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500" name="Google Shape;1500;g2cc994f0434_0_167"/>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1501" name="Google Shape;1501;g2cc994f0434_0_167"/>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1502" name="Google Shape;1502;g2cc994f0434_0_167"/>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503" name="Google Shape;1503;g2cc994f0434_0_167"/>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1504" name="Google Shape;1504;g2cc994f0434_0_167"/>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505" name="Google Shape;1505;g2cc994f0434_0_167"/>
            <p:cNvGrpSpPr/>
            <p:nvPr/>
          </p:nvGrpSpPr>
          <p:grpSpPr>
            <a:xfrm>
              <a:off x="602695" y="1919256"/>
              <a:ext cx="236526" cy="215990"/>
              <a:chOff x="3398838" y="5076826"/>
              <a:chExt cx="345950" cy="315913"/>
            </a:xfrm>
          </p:grpSpPr>
          <p:sp>
            <p:nvSpPr>
              <p:cNvPr id="1506" name="Google Shape;1506;g2cc994f0434_0_167"/>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07" name="Google Shape;1507;g2cc994f0434_0_167"/>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08" name="Google Shape;1508;g2cc994f0434_0_167"/>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09" name="Google Shape;1509;g2cc994f0434_0_167"/>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10" name="Google Shape;1510;g2cc994f0434_0_167"/>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11" name="Google Shape;1511;g2cc994f0434_0_167"/>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512" name="Google Shape;1512;g2cc994f0434_0_167"/>
            <p:cNvGrpSpPr/>
            <p:nvPr/>
          </p:nvGrpSpPr>
          <p:grpSpPr>
            <a:xfrm>
              <a:off x="607445" y="2440291"/>
              <a:ext cx="226884" cy="216064"/>
              <a:chOff x="5483226" y="731713"/>
              <a:chExt cx="363538" cy="346201"/>
            </a:xfrm>
          </p:grpSpPr>
          <p:sp>
            <p:nvSpPr>
              <p:cNvPr id="1513" name="Google Shape;1513;g2cc994f0434_0_167"/>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14" name="Google Shape;1514;g2cc994f0434_0_167"/>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515" name="Google Shape;1515;g2cc994f0434_0_167"/>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1516" name="Google Shape;1516;g2cc994f0434_0_167"/>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517" name="Google Shape;1517;g2cc994f0434_0_167"/>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518" name="Google Shape;1518;g2cc994f0434_0_167"/>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519" name="Google Shape;1519;g2cc994f0434_0_167"/>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1520" name="Google Shape;1520;g2cc994f0434_0_167"/>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1521" name="Google Shape;1521;g2cc994f0434_0_167"/>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1522" name="Google Shape;1522;g2cc994f0434_0_167"/>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523" name="Google Shape;1523;g2cc994f0434_0_167"/>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524" name="Google Shape;1524;g2cc994f0434_0_167"/>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1525" name="Google Shape;1525;g2cc994f0434_0_167"/>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1526" name="Google Shape;1526;g2cc994f0434_0_167"/>
            <p:cNvGrpSpPr/>
            <p:nvPr/>
          </p:nvGrpSpPr>
          <p:grpSpPr>
            <a:xfrm>
              <a:off x="622832" y="3606117"/>
              <a:ext cx="191531" cy="276474"/>
              <a:chOff x="3379789" y="1452563"/>
              <a:chExt cx="239713" cy="346025"/>
            </a:xfrm>
          </p:grpSpPr>
          <p:sp>
            <p:nvSpPr>
              <p:cNvPr id="1527" name="Google Shape;1527;g2cc994f0434_0_167"/>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28" name="Google Shape;1528;g2cc994f0434_0_167"/>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529" name="Google Shape;1529;g2cc994f0434_0_167"/>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1530" name="Google Shape;1530;g2cc994f0434_0_167"/>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1531" name="Google Shape;1531;g2cc994f0434_0_167"/>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532" name="Google Shape;1532;g2cc994f0434_0_167"/>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1533" name="Google Shape;1533;g2cc994f0434_0_167"/>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1534" name="Google Shape;1534;g2cc994f0434_0_167"/>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1535" name="Google Shape;1535;g2cc994f0434_0_167"/>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1536" name="Google Shape;1536;g2cc994f0434_0_167"/>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1537" name="Google Shape;1537;g2cc994f0434_0_167"/>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1538" name="Google Shape;1538;g2cc994f0434_0_167"/>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1539" name="Google Shape;1539;g2cc994f0434_0_167"/>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1540" name="Google Shape;1540;g2cc994f0434_0_167"/>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541" name="Google Shape;1541;g2cc994f0434_0_167"/>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542" name="Google Shape;1542;g2cc994f0434_0_167"/>
            <p:cNvGrpSpPr/>
            <p:nvPr/>
          </p:nvGrpSpPr>
          <p:grpSpPr>
            <a:xfrm>
              <a:off x="604993" y="4149161"/>
              <a:ext cx="232666" cy="232666"/>
              <a:chOff x="6203951" y="2895601"/>
              <a:chExt cx="346075" cy="346075"/>
            </a:xfrm>
          </p:grpSpPr>
          <p:sp>
            <p:nvSpPr>
              <p:cNvPr id="1543" name="Google Shape;1543;g2cc994f0434_0_167"/>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44" name="Google Shape;1544;g2cc994f0434_0_167"/>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45" name="Google Shape;1545;g2cc994f0434_0_167"/>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46" name="Google Shape;1546;g2cc994f0434_0_167"/>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47" name="Google Shape;1547;g2cc994f0434_0_167"/>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548" name="Google Shape;1548;g2cc994f0434_0_167"/>
            <p:cNvGrpSpPr/>
            <p:nvPr/>
          </p:nvGrpSpPr>
          <p:grpSpPr>
            <a:xfrm>
              <a:off x="605029" y="4784991"/>
              <a:ext cx="225419" cy="260072"/>
              <a:chOff x="5581651" y="2895601"/>
              <a:chExt cx="300038" cy="346163"/>
            </a:xfrm>
          </p:grpSpPr>
          <p:sp>
            <p:nvSpPr>
              <p:cNvPr id="1549" name="Google Shape;1549;g2cc994f0434_0_167"/>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50" name="Google Shape;1550;g2cc994f0434_0_167"/>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51" name="Google Shape;1551;g2cc994f0434_0_167"/>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52" name="Google Shape;1552;g2cc994f0434_0_167"/>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53" name="Google Shape;1553;g2cc994f0434_0_167"/>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54" name="Google Shape;1554;g2cc994f0434_0_167"/>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555" name="Google Shape;1555;g2cc994f0434_0_167"/>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sp>
        <p:nvSpPr>
          <p:cNvPr id="1556" name="Google Shape;1556;g2cc994f0434_0_167"/>
          <p:cNvSpPr txBox="1"/>
          <p:nvPr/>
        </p:nvSpPr>
        <p:spPr>
          <a:xfrm>
            <a:off x="3474400" y="1088550"/>
            <a:ext cx="7495800" cy="45060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Playlist Strategy: Engage with Apple Music to secure playlist placements that could positively affect chart performance. For Spotify and Deezer, explore other promotional avenues beyond playlist inclusion.</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Song Attributes: Further research is needed to explore the lack of strong correlation between song attributes and streaming numbers. A/B testing with varying attribute levels could provide more granular insights.</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Collaboration Analysis: Dive deeper into the performance of collaborations versus single-artist tracks. It may be beneficial to explore genre-specific trends or the influence of artist reputation and fanbase.</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Release Timing: Consider targeting releases in the first half of the year, potentially leveraging the higher engagement rates during this period. Investigate the causality of this pattern, such as industry cycles or listener behavior changes.</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Artist Partnerships: Identify and form partnerships with artists frequently appearing in the top 100, as their presence correlates with higher stream counts.</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Longitudinal Study: Extend the study over multiple years to validate the observed seasonal patterns and refine release timing strategies.</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Platform-Specific Marketing: Customize marketing strategies to align with the distinct behaviors observed on each streaming platform.</a:t>
            </a:r>
            <a:endParaRPr sz="1200">
              <a:solidFill>
                <a:srgbClr val="ECECEC"/>
              </a:solidFill>
              <a:latin typeface="Roboto"/>
              <a:ea typeface="Roboto"/>
              <a:cs typeface="Roboto"/>
              <a:sym typeface="Roboto"/>
            </a:endParaRPr>
          </a:p>
          <a:p>
            <a:pPr indent="0" lvl="0" marL="0" rtl="0" algn="l">
              <a:lnSpc>
                <a:spcPct val="115000"/>
              </a:lnSpc>
              <a:spcBef>
                <a:spcPts val="1500"/>
              </a:spcBef>
              <a:spcAft>
                <a:spcPts val="0"/>
              </a:spcAft>
              <a:buNone/>
            </a:pPr>
            <a:r>
              <a:t/>
            </a:r>
            <a:endParaRPr>
              <a:solidFill>
                <a:schemeClr val="lt1"/>
              </a:solidFill>
              <a:latin typeface="Quattrocento Sans"/>
              <a:ea typeface="Quattrocento Sans"/>
              <a:cs typeface="Quattrocento Sans"/>
              <a:sym typeface="Quattrocento Sans"/>
            </a:endParaRPr>
          </a:p>
          <a:p>
            <a:pPr indent="0" lvl="0" marL="0" marR="0" rtl="0" algn="l">
              <a:spcBef>
                <a:spcPts val="1500"/>
              </a:spcBef>
              <a:spcAft>
                <a:spcPts val="0"/>
              </a:spcAft>
              <a:buNone/>
            </a:pPr>
            <a:r>
              <a:t/>
            </a:r>
            <a:endParaRPr>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0" name="Shape 1560"/>
        <p:cNvGrpSpPr/>
        <p:nvPr/>
      </p:nvGrpSpPr>
      <p:grpSpPr>
        <a:xfrm>
          <a:off x="0" y="0"/>
          <a:ext cx="0" cy="0"/>
          <a:chOff x="0" y="0"/>
          <a:chExt cx="0" cy="0"/>
        </a:xfrm>
      </p:grpSpPr>
      <p:sp>
        <p:nvSpPr>
          <p:cNvPr id="1561" name="Google Shape;1561;p11"/>
          <p:cNvSpPr/>
          <p:nvPr/>
        </p:nvSpPr>
        <p:spPr>
          <a:xfrm>
            <a:off x="0" y="0"/>
            <a:ext cx="12192000" cy="6858000"/>
          </a:xfrm>
          <a:prstGeom prst="rect">
            <a:avLst/>
          </a:prstGeom>
          <a:solidFill>
            <a:srgbClr val="19141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562" name="Google Shape;1562;p11"/>
          <p:cNvSpPr/>
          <p:nvPr/>
        </p:nvSpPr>
        <p:spPr>
          <a:xfrm>
            <a:off x="1" y="-1"/>
            <a:ext cx="12191997" cy="2971801"/>
          </a:xfrm>
          <a:prstGeom prst="rect">
            <a:avLst/>
          </a:prstGeom>
          <a:solidFill>
            <a:srgbClr val="1DB954"/>
          </a:solidFill>
          <a:ln>
            <a:noFill/>
          </a:ln>
          <a:effectLst>
            <a:outerShdw blurRad="50800" rotWithShape="0" algn="l"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563" name="Google Shape;1563;p11"/>
          <p:cNvSpPr txBox="1"/>
          <p:nvPr/>
        </p:nvSpPr>
        <p:spPr>
          <a:xfrm>
            <a:off x="1488293" y="1143451"/>
            <a:ext cx="6676221" cy="14465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8800">
                <a:solidFill>
                  <a:schemeClr val="lt1"/>
                </a:solidFill>
                <a:latin typeface="Quattrocento Sans"/>
                <a:ea typeface="Quattrocento Sans"/>
                <a:cs typeface="Quattrocento Sans"/>
                <a:sym typeface="Quattrocento Sans"/>
              </a:rPr>
              <a:t>Thank You</a:t>
            </a:r>
            <a:endParaRPr b="1" sz="7200">
              <a:solidFill>
                <a:schemeClr val="lt1"/>
              </a:solidFill>
              <a:latin typeface="Quattrocento Sans"/>
              <a:ea typeface="Quattrocento Sans"/>
              <a:cs typeface="Quattrocento Sans"/>
              <a:sym typeface="Quattrocento Sans"/>
            </a:endParaRPr>
          </a:p>
        </p:txBody>
      </p:sp>
      <p:sp>
        <p:nvSpPr>
          <p:cNvPr id="1564" name="Google Shape;1564;p11"/>
          <p:cNvSpPr/>
          <p:nvPr/>
        </p:nvSpPr>
        <p:spPr>
          <a:xfrm flipH="1" rot="5400000">
            <a:off x="-877483" y="34011"/>
            <a:ext cx="1715529" cy="1715529"/>
          </a:xfrm>
          <a:prstGeom prst="blockArc">
            <a:avLst>
              <a:gd fmla="val 10800000" name="adj1"/>
              <a:gd fmla="val 21551066" name="adj2"/>
              <a:gd fmla="val 17623" name="adj3"/>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nvGrpSpPr>
          <p:cNvPr id="1565" name="Google Shape;1565;p11"/>
          <p:cNvGrpSpPr/>
          <p:nvPr/>
        </p:nvGrpSpPr>
        <p:grpSpPr>
          <a:xfrm>
            <a:off x="9646929" y="2237957"/>
            <a:ext cx="1451633" cy="1467686"/>
            <a:chOff x="14435747" y="-88732"/>
            <a:chExt cx="1451633" cy="1467686"/>
          </a:xfrm>
        </p:grpSpPr>
        <p:sp>
          <p:nvSpPr>
            <p:cNvPr id="1566" name="Google Shape;1566;p11"/>
            <p:cNvSpPr/>
            <p:nvPr/>
          </p:nvSpPr>
          <p:spPr>
            <a:xfrm rot="1725106">
              <a:off x="14634168" y="97431"/>
              <a:ext cx="1054791" cy="1095360"/>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descr="Record outline" id="1567" name="Google Shape;1567;p11"/>
            <p:cNvPicPr preferRelativeResize="0"/>
            <p:nvPr/>
          </p:nvPicPr>
          <p:blipFill rotWithShape="1">
            <a:blip r:embed="rId3">
              <a:alphaModFix/>
            </a:blip>
            <a:srcRect b="0" l="0" r="0" t="0"/>
            <a:stretch/>
          </p:blipFill>
          <p:spPr>
            <a:xfrm>
              <a:off x="14743263" y="226811"/>
              <a:ext cx="836601" cy="836601"/>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05" name="Shape 105"/>
        <p:cNvGrpSpPr/>
        <p:nvPr/>
      </p:nvGrpSpPr>
      <p:grpSpPr>
        <a:xfrm>
          <a:off x="0" y="0"/>
          <a:ext cx="0" cy="0"/>
          <a:chOff x="0" y="0"/>
          <a:chExt cx="0" cy="0"/>
        </a:xfrm>
      </p:grpSpPr>
      <p:sp>
        <p:nvSpPr>
          <p:cNvPr id="106" name="Google Shape;106;p2"/>
          <p:cNvSpPr txBox="1"/>
          <p:nvPr/>
        </p:nvSpPr>
        <p:spPr>
          <a:xfrm>
            <a:off x="3474402" y="388280"/>
            <a:ext cx="4883003"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4400" u="none" cap="none" strike="noStrike">
                <a:solidFill>
                  <a:srgbClr val="1DB954"/>
                </a:solidFill>
                <a:latin typeface="Quattrocento Sans"/>
                <a:ea typeface="Quattrocento Sans"/>
                <a:cs typeface="Quattrocento Sans"/>
                <a:sym typeface="Quattrocento Sans"/>
              </a:rPr>
              <a:t>About</a:t>
            </a:r>
            <a:r>
              <a:rPr b="1" i="0" lang="en-US" sz="4400" u="none" cap="none" strike="noStrike">
                <a:solidFill>
                  <a:schemeClr val="lt1"/>
                </a:solidFill>
                <a:latin typeface="Quattrocento Sans"/>
                <a:ea typeface="Quattrocento Sans"/>
                <a:cs typeface="Quattrocento Sans"/>
                <a:sym typeface="Quattrocento Sans"/>
              </a:rPr>
              <a:t> </a:t>
            </a:r>
            <a:r>
              <a:rPr b="1" lang="en-US" sz="4400">
                <a:solidFill>
                  <a:srgbClr val="1DB954"/>
                </a:solidFill>
                <a:latin typeface="Quattrocento Sans"/>
                <a:ea typeface="Quattrocento Sans"/>
                <a:cs typeface="Quattrocento Sans"/>
                <a:sym typeface="Quattrocento Sans"/>
              </a:rPr>
              <a:t>the project</a:t>
            </a:r>
            <a:endParaRPr/>
          </a:p>
        </p:txBody>
      </p:sp>
      <p:sp>
        <p:nvSpPr>
          <p:cNvPr id="107" name="Google Shape;107;p2"/>
          <p:cNvSpPr/>
          <p:nvPr/>
        </p:nvSpPr>
        <p:spPr>
          <a:xfrm>
            <a:off x="3428683" y="1367642"/>
            <a:ext cx="8382635" cy="3453455"/>
          </a:xfrm>
          <a:prstGeom prst="roundRect">
            <a:avLst>
              <a:gd fmla="val 7408" name="adj"/>
            </a:avLst>
          </a:prstGeom>
          <a:solidFill>
            <a:srgbClr val="0A0A0B"/>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pic>
        <p:nvPicPr>
          <p:cNvPr descr="A picture containing indoor&#10;&#10;Description automatically generated" id="108" name="Google Shape;108;p2"/>
          <p:cNvPicPr preferRelativeResize="0"/>
          <p:nvPr/>
        </p:nvPicPr>
        <p:blipFill rotWithShape="1">
          <a:blip r:embed="rId3">
            <a:alphaModFix/>
          </a:blip>
          <a:srcRect b="-776" l="0" r="18506" t="31018"/>
          <a:stretch/>
        </p:blipFill>
        <p:spPr>
          <a:xfrm>
            <a:off x="5685230" y="1325112"/>
            <a:ext cx="6126088" cy="3495985"/>
          </a:xfrm>
          <a:custGeom>
            <a:rect b="b" l="l" r="r" t="t"/>
            <a:pathLst>
              <a:path extrusionOk="0" h="2870791" w="6126088">
                <a:moveTo>
                  <a:pt x="0" y="0"/>
                </a:moveTo>
                <a:lnTo>
                  <a:pt x="5913420" y="0"/>
                </a:lnTo>
                <a:cubicBezTo>
                  <a:pt x="6030873" y="0"/>
                  <a:pt x="6126088" y="95215"/>
                  <a:pt x="6126088" y="212668"/>
                </a:cubicBezTo>
                <a:lnTo>
                  <a:pt x="6126088" y="2658123"/>
                </a:lnTo>
                <a:cubicBezTo>
                  <a:pt x="6126088" y="2775576"/>
                  <a:pt x="6030873" y="2870791"/>
                  <a:pt x="5913420" y="2870791"/>
                </a:cubicBezTo>
                <a:lnTo>
                  <a:pt x="0" y="2870791"/>
                </a:lnTo>
                <a:close/>
              </a:path>
            </a:pathLst>
          </a:custGeom>
          <a:noFill/>
          <a:ln>
            <a:noFill/>
          </a:ln>
        </p:spPr>
      </p:pic>
      <p:sp>
        <p:nvSpPr>
          <p:cNvPr id="109" name="Google Shape;109;p2"/>
          <p:cNvSpPr/>
          <p:nvPr/>
        </p:nvSpPr>
        <p:spPr>
          <a:xfrm>
            <a:off x="3428683" y="1322985"/>
            <a:ext cx="8382635" cy="3498112"/>
          </a:xfrm>
          <a:prstGeom prst="roundRect">
            <a:avLst>
              <a:gd fmla="val 7408" name="adj"/>
            </a:avLst>
          </a:prstGeom>
          <a:gradFill>
            <a:gsLst>
              <a:gs pos="0">
                <a:srgbClr val="0A0A0B"/>
              </a:gs>
              <a:gs pos="100000">
                <a:srgbClr val="0C0D0E">
                  <a:alpha val="12941"/>
                </a:srgbClr>
              </a:gs>
            </a:gsLst>
            <a:lin ang="42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0" name="Google Shape;110;p2"/>
          <p:cNvSpPr txBox="1"/>
          <p:nvPr/>
        </p:nvSpPr>
        <p:spPr>
          <a:xfrm>
            <a:off x="3678542" y="1559774"/>
            <a:ext cx="3960000" cy="911095"/>
          </a:xfrm>
          <a:prstGeom prst="rect">
            <a:avLst/>
          </a:prstGeom>
          <a:noFill/>
          <a:ln>
            <a:noFill/>
          </a:ln>
        </p:spPr>
        <p:txBody>
          <a:bodyPr anchorCtr="0" anchor="ctr" bIns="45700" lIns="0" spcFirstLastPara="1" rIns="0" wrap="square" tIns="45700">
            <a:noAutofit/>
          </a:bodyPr>
          <a:lstStyle/>
          <a:p>
            <a:pPr indent="0" lvl="0" marL="0" marR="0" rtl="0" algn="l">
              <a:spcBef>
                <a:spcPts val="0"/>
              </a:spcBef>
              <a:spcAft>
                <a:spcPts val="0"/>
              </a:spcAft>
              <a:buNone/>
            </a:pPr>
            <a:r>
              <a:rPr b="1" lang="en-US" sz="2800">
                <a:solidFill>
                  <a:schemeClr val="lt1"/>
                </a:solidFill>
                <a:latin typeface="Quattrocento Sans"/>
                <a:ea typeface="Quattrocento Sans"/>
                <a:cs typeface="Quattrocento Sans"/>
                <a:sym typeface="Quattrocento Sans"/>
              </a:rPr>
              <a:t>Is there a formula for making a popular song?</a:t>
            </a:r>
            <a:endParaRPr b="1" sz="2800">
              <a:solidFill>
                <a:schemeClr val="lt1"/>
              </a:solidFill>
              <a:latin typeface="Quattrocento Sans"/>
              <a:ea typeface="Quattrocento Sans"/>
              <a:cs typeface="Quattrocento Sans"/>
              <a:sym typeface="Quattrocento Sans"/>
            </a:endParaRPr>
          </a:p>
        </p:txBody>
      </p:sp>
      <p:sp>
        <p:nvSpPr>
          <p:cNvPr id="111" name="Google Shape;111;p2"/>
          <p:cNvSpPr txBox="1"/>
          <p:nvPr/>
        </p:nvSpPr>
        <p:spPr>
          <a:xfrm>
            <a:off x="3678542" y="2721745"/>
            <a:ext cx="3960000" cy="737901"/>
          </a:xfrm>
          <a:prstGeom prst="rect">
            <a:avLst/>
          </a:prstGeom>
          <a:noFill/>
          <a:ln>
            <a:noFill/>
          </a:ln>
        </p:spPr>
        <p:txBody>
          <a:bodyPr anchorCtr="0" anchor="t" bIns="45700" lIns="0" spcFirstLastPara="1" rIns="0"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We were hired by a record company to analyze the current music industry and let them know if there is such thing as a formula for making a popular song. </a:t>
            </a:r>
            <a:endParaRPr/>
          </a:p>
        </p:txBody>
      </p:sp>
      <p:sp>
        <p:nvSpPr>
          <p:cNvPr id="112" name="Google Shape;112;p2"/>
          <p:cNvSpPr/>
          <p:nvPr/>
        </p:nvSpPr>
        <p:spPr>
          <a:xfrm>
            <a:off x="11079126" y="6308725"/>
            <a:ext cx="777912" cy="549275"/>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grpSp>
        <p:nvGrpSpPr>
          <p:cNvPr id="113" name="Google Shape;113;p2"/>
          <p:cNvGrpSpPr/>
          <p:nvPr/>
        </p:nvGrpSpPr>
        <p:grpSpPr>
          <a:xfrm>
            <a:off x="3678542" y="4082890"/>
            <a:ext cx="323697" cy="323697"/>
            <a:chOff x="3678542" y="3984079"/>
            <a:chExt cx="521318" cy="521318"/>
          </a:xfrm>
        </p:grpSpPr>
        <p:sp>
          <p:nvSpPr>
            <p:cNvPr id="114" name="Google Shape;114;p2"/>
            <p:cNvSpPr/>
            <p:nvPr/>
          </p:nvSpPr>
          <p:spPr>
            <a:xfrm>
              <a:off x="3678542" y="3984079"/>
              <a:ext cx="521318" cy="521318"/>
            </a:xfrm>
            <a:prstGeom prst="roundRect">
              <a:avLst>
                <a:gd fmla="val 16667" name="adj"/>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15" name="Google Shape;115;p2"/>
            <p:cNvSpPr/>
            <p:nvPr/>
          </p:nvSpPr>
          <p:spPr>
            <a:xfrm>
              <a:off x="3818551" y="4184413"/>
              <a:ext cx="241300" cy="120650"/>
            </a:xfrm>
            <a:custGeom>
              <a:rect b="b" l="l" r="r" t="t"/>
              <a:pathLst>
                <a:path extrusionOk="0" h="76" w="152">
                  <a:moveTo>
                    <a:pt x="152" y="0"/>
                  </a:moveTo>
                  <a:lnTo>
                    <a:pt x="76" y="76"/>
                  </a:lnTo>
                  <a:lnTo>
                    <a:pt x="0" y="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cxnSp>
        <p:nvCxnSpPr>
          <p:cNvPr id="116" name="Google Shape;116;p2"/>
          <p:cNvCxnSpPr/>
          <p:nvPr/>
        </p:nvCxnSpPr>
        <p:spPr>
          <a:xfrm>
            <a:off x="3428683" y="6583362"/>
            <a:ext cx="7101840" cy="0"/>
          </a:xfrm>
          <a:prstGeom prst="straightConnector1">
            <a:avLst/>
          </a:prstGeom>
          <a:noFill/>
          <a:ln cap="flat" cmpd="sng" w="9525">
            <a:solidFill>
              <a:schemeClr val="lt1"/>
            </a:solidFill>
            <a:prstDash val="solid"/>
            <a:miter lim="800000"/>
            <a:headEnd len="sm" w="sm" type="none"/>
            <a:tailEnd len="sm" w="sm" type="none"/>
          </a:ln>
        </p:spPr>
      </p:cxnSp>
      <p:sp>
        <p:nvSpPr>
          <p:cNvPr id="117" name="Google Shape;117;p2"/>
          <p:cNvSpPr txBox="1"/>
          <p:nvPr>
            <p:ph idx="12" type="sldNum"/>
          </p:nvPr>
        </p:nvSpPr>
        <p:spPr>
          <a:xfrm>
            <a:off x="11174553" y="6400800"/>
            <a:ext cx="58705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2</a:t>
            </a:r>
            <a:endParaRPr/>
          </a:p>
        </p:txBody>
      </p:sp>
      <p:grpSp>
        <p:nvGrpSpPr>
          <p:cNvPr id="118" name="Google Shape;118;p2"/>
          <p:cNvGrpSpPr/>
          <p:nvPr/>
        </p:nvGrpSpPr>
        <p:grpSpPr>
          <a:xfrm>
            <a:off x="-32" y="0"/>
            <a:ext cx="3078900" cy="6858000"/>
            <a:chOff x="-32" y="0"/>
            <a:chExt cx="3078900" cy="6858000"/>
          </a:xfrm>
        </p:grpSpPr>
        <p:sp>
          <p:nvSpPr>
            <p:cNvPr id="119" name="Google Shape;119;p2"/>
            <p:cNvSpPr/>
            <p:nvPr/>
          </p:nvSpPr>
          <p:spPr>
            <a:xfrm>
              <a:off x="0" y="0"/>
              <a:ext cx="3063240" cy="6858000"/>
            </a:xfrm>
            <a:prstGeom prst="rect">
              <a:avLst/>
            </a:prstGeom>
            <a:solidFill>
              <a:srgbClr val="191414"/>
            </a:solidFill>
            <a:ln>
              <a:noFill/>
            </a:ln>
            <a:effectLst>
              <a:outerShdw blurRad="50800" rotWithShape="0" algn="l"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0" name="Google Shape;120;p2"/>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21" name="Google Shape;121;p2"/>
            <p:cNvSpPr txBox="1"/>
            <p:nvPr/>
          </p:nvSpPr>
          <p:spPr>
            <a:xfrm>
              <a:off x="966874" y="388280"/>
              <a:ext cx="1145122"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122" name="Google Shape;122;p2"/>
            <p:cNvSpPr/>
            <p:nvPr/>
          </p:nvSpPr>
          <p:spPr>
            <a:xfrm>
              <a:off x="383220" y="1322985"/>
              <a:ext cx="2296800" cy="366917"/>
            </a:xfrm>
            <a:prstGeom prst="roundRect">
              <a:avLst>
                <a:gd fmla="val 16667" name="adj"/>
              </a:avLst>
            </a:prstGeom>
            <a:gradFill>
              <a:gsLst>
                <a:gs pos="0">
                  <a:srgbClr val="7F7F7F">
                    <a:alpha val="44705"/>
                  </a:srgbClr>
                </a:gs>
                <a:gs pos="100000">
                  <a:srgbClr val="191414">
                    <a:alpha val="24705"/>
                  </a:srgbClr>
                </a:gs>
              </a:gsLst>
              <a:lin ang="4200000"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123" name="Google Shape;123;p2"/>
            <p:cNvSpPr/>
            <p:nvPr/>
          </p:nvSpPr>
          <p:spPr>
            <a:xfrm>
              <a:off x="383220" y="1843963"/>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124" name="Google Shape;124;p2"/>
            <p:cNvSpPr/>
            <p:nvPr/>
          </p:nvSpPr>
          <p:spPr>
            <a:xfrm>
              <a:off x="383220" y="2364941"/>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125" name="Google Shape;125;p2"/>
            <p:cNvSpPr/>
            <p:nvPr/>
          </p:nvSpPr>
          <p:spPr>
            <a:xfrm>
              <a:off x="383220" y="5277953"/>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126" name="Google Shape;126;p2"/>
            <p:cNvCxnSpPr/>
            <p:nvPr/>
          </p:nvCxnSpPr>
          <p:spPr>
            <a:xfrm>
              <a:off x="391668" y="2885919"/>
              <a:ext cx="2279904" cy="0"/>
            </a:xfrm>
            <a:prstGeom prst="straightConnector1">
              <a:avLst/>
            </a:prstGeom>
            <a:noFill/>
            <a:ln cap="flat" cmpd="sng" w="9525">
              <a:solidFill>
                <a:srgbClr val="7F7F7F">
                  <a:alpha val="43921"/>
                </a:srgbClr>
              </a:solidFill>
              <a:prstDash val="solid"/>
              <a:miter lim="800000"/>
              <a:headEnd len="sm" w="sm" type="none"/>
              <a:tailEnd len="sm" w="sm" type="none"/>
            </a:ln>
          </p:spPr>
        </p:cxnSp>
        <p:cxnSp>
          <p:nvCxnSpPr>
            <p:cNvPr id="127" name="Google Shape;127;p2"/>
            <p:cNvCxnSpPr/>
            <p:nvPr/>
          </p:nvCxnSpPr>
          <p:spPr>
            <a:xfrm>
              <a:off x="391668" y="4602914"/>
              <a:ext cx="2279904" cy="0"/>
            </a:xfrm>
            <a:prstGeom prst="straightConnector1">
              <a:avLst/>
            </a:prstGeom>
            <a:noFill/>
            <a:ln cap="flat" cmpd="sng" w="9525">
              <a:solidFill>
                <a:srgbClr val="7F7F7F">
                  <a:alpha val="43921"/>
                </a:srgbClr>
              </a:solidFill>
              <a:prstDash val="solid"/>
              <a:miter lim="800000"/>
              <a:headEnd len="sm" w="sm" type="none"/>
              <a:tailEnd len="sm" w="sm" type="none"/>
            </a:ln>
          </p:spPr>
        </p:cxnSp>
        <p:grpSp>
          <p:nvGrpSpPr>
            <p:cNvPr id="128" name="Google Shape;128;p2"/>
            <p:cNvGrpSpPr/>
            <p:nvPr/>
          </p:nvGrpSpPr>
          <p:grpSpPr>
            <a:xfrm>
              <a:off x="591710" y="1393732"/>
              <a:ext cx="258819" cy="225423"/>
              <a:chOff x="7005638" y="3648076"/>
              <a:chExt cx="344488" cy="300038"/>
            </a:xfrm>
          </p:grpSpPr>
          <p:sp>
            <p:nvSpPr>
              <p:cNvPr id="129" name="Google Shape;129;p2"/>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30" name="Google Shape;130;p2"/>
              <p:cNvCxnSpPr/>
              <p:nvPr/>
            </p:nvCxnSpPr>
            <p:spPr>
              <a:xfrm>
                <a:off x="7072313" y="3948113"/>
                <a:ext cx="211138" cy="0"/>
              </a:xfrm>
              <a:prstGeom prst="straightConnector1">
                <a:avLst/>
              </a:prstGeom>
              <a:noFill/>
              <a:ln cap="rnd" cmpd="sng" w="9525">
                <a:solidFill>
                  <a:schemeClr val="lt1"/>
                </a:solidFill>
                <a:prstDash val="solid"/>
                <a:round/>
                <a:headEnd len="med" w="med" type="none"/>
                <a:tailEnd len="med" w="med" type="none"/>
              </a:ln>
            </p:spPr>
          </p:cxnSp>
          <p:cxnSp>
            <p:nvCxnSpPr>
              <p:cNvPr id="131" name="Google Shape;131;p2"/>
              <p:cNvCxnSpPr/>
              <p:nvPr/>
            </p:nvCxnSpPr>
            <p:spPr>
              <a:xfrm>
                <a:off x="7178676" y="3917951"/>
                <a:ext cx="0" cy="30163"/>
              </a:xfrm>
              <a:prstGeom prst="straightConnector1">
                <a:avLst/>
              </a:prstGeom>
              <a:noFill/>
              <a:ln cap="rnd" cmpd="sng" w="9525">
                <a:solidFill>
                  <a:schemeClr val="lt1"/>
                </a:solidFill>
                <a:prstDash val="solid"/>
                <a:round/>
                <a:headEnd len="med" w="med" type="none"/>
                <a:tailEnd len="med" w="med" type="none"/>
              </a:ln>
            </p:spPr>
          </p:cxnSp>
          <p:sp>
            <p:nvSpPr>
              <p:cNvPr id="132" name="Google Shape;132;p2"/>
              <p:cNvSpPr/>
              <p:nvPr/>
            </p:nvSpPr>
            <p:spPr>
              <a:xfrm>
                <a:off x="7170738" y="3881438"/>
                <a:ext cx="14288" cy="14288"/>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33" name="Google Shape;133;p2"/>
              <p:cNvCxnSpPr/>
              <p:nvPr/>
            </p:nvCxnSpPr>
            <p:spPr>
              <a:xfrm>
                <a:off x="7005638" y="3857626"/>
                <a:ext cx="344488" cy="0"/>
              </a:xfrm>
              <a:prstGeom prst="straightConnector1">
                <a:avLst/>
              </a:prstGeom>
              <a:noFill/>
              <a:ln cap="flat" cmpd="sng" w="9525">
                <a:solidFill>
                  <a:schemeClr val="lt1"/>
                </a:solidFill>
                <a:prstDash val="solid"/>
                <a:round/>
                <a:headEnd len="med" w="med" type="none"/>
                <a:tailEnd len="med" w="med" type="none"/>
              </a:ln>
            </p:spPr>
          </p:cxnSp>
          <p:sp>
            <p:nvSpPr>
              <p:cNvPr id="134" name="Google Shape;134;p2"/>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35" name="Google Shape;135;p2"/>
            <p:cNvGrpSpPr/>
            <p:nvPr/>
          </p:nvGrpSpPr>
          <p:grpSpPr>
            <a:xfrm>
              <a:off x="602808" y="1919421"/>
              <a:ext cx="236623" cy="216000"/>
              <a:chOff x="3398838" y="5076826"/>
              <a:chExt cx="346075" cy="315913"/>
            </a:xfrm>
          </p:grpSpPr>
          <p:sp>
            <p:nvSpPr>
              <p:cNvPr id="136" name="Google Shape;136;p2"/>
              <p:cNvSpPr/>
              <p:nvPr/>
            </p:nvSpPr>
            <p:spPr>
              <a:xfrm>
                <a:off x="3519488" y="5076826"/>
                <a:ext cx="225425" cy="74613"/>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7" name="Google Shape;137;p2"/>
              <p:cNvSpPr/>
              <p:nvPr/>
            </p:nvSpPr>
            <p:spPr>
              <a:xfrm>
                <a:off x="3519488" y="5197476"/>
                <a:ext cx="225425" cy="74613"/>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8" name="Google Shape;138;p2"/>
              <p:cNvSpPr/>
              <p:nvPr/>
            </p:nvSpPr>
            <p:spPr>
              <a:xfrm>
                <a:off x="3519488" y="5316539"/>
                <a:ext cx="225425"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39" name="Google Shape;139;p2"/>
              <p:cNvSpPr/>
              <p:nvPr/>
            </p:nvSpPr>
            <p:spPr>
              <a:xfrm>
                <a:off x="3398838" y="5076826"/>
                <a:ext cx="74613" cy="74613"/>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0" name="Google Shape;140;p2"/>
              <p:cNvSpPr/>
              <p:nvPr/>
            </p:nvSpPr>
            <p:spPr>
              <a:xfrm>
                <a:off x="3398838" y="5197476"/>
                <a:ext cx="74613" cy="74613"/>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1" name="Google Shape;141;p2"/>
              <p:cNvSpPr/>
              <p:nvPr/>
            </p:nvSpPr>
            <p:spPr>
              <a:xfrm>
                <a:off x="3398838" y="5316539"/>
                <a:ext cx="74613"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42" name="Google Shape;142;p2"/>
            <p:cNvGrpSpPr/>
            <p:nvPr/>
          </p:nvGrpSpPr>
          <p:grpSpPr>
            <a:xfrm>
              <a:off x="607670" y="2440399"/>
              <a:ext cx="226899" cy="216000"/>
              <a:chOff x="5483226" y="731838"/>
              <a:chExt cx="363538" cy="346076"/>
            </a:xfrm>
          </p:grpSpPr>
          <p:sp>
            <p:nvSpPr>
              <p:cNvPr id="143" name="Google Shape;143;p2"/>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44" name="Google Shape;144;p2"/>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45" name="Google Shape;145;p2"/>
              <p:cNvCxnSpPr/>
              <p:nvPr/>
            </p:nvCxnSpPr>
            <p:spPr>
              <a:xfrm rot="10800000">
                <a:off x="5753101" y="731838"/>
                <a:ext cx="0" cy="269875"/>
              </a:xfrm>
              <a:prstGeom prst="straightConnector1">
                <a:avLst/>
              </a:prstGeom>
              <a:noFill/>
              <a:ln cap="rnd" cmpd="sng" w="14275">
                <a:solidFill>
                  <a:schemeClr val="lt1"/>
                </a:solidFill>
                <a:prstDash val="solid"/>
                <a:round/>
                <a:headEnd len="med" w="med" type="none"/>
                <a:tailEnd len="med" w="med" type="none"/>
              </a:ln>
            </p:spPr>
          </p:cxnSp>
          <p:cxnSp>
            <p:nvCxnSpPr>
              <p:cNvPr id="146" name="Google Shape;146;p2"/>
              <p:cNvCxnSpPr/>
              <p:nvPr/>
            </p:nvCxnSpPr>
            <p:spPr>
              <a:xfrm>
                <a:off x="5483226" y="777876"/>
                <a:ext cx="179388" cy="0"/>
              </a:xfrm>
              <a:prstGeom prst="straightConnector1">
                <a:avLst/>
              </a:prstGeom>
              <a:noFill/>
              <a:ln cap="rnd" cmpd="sng" w="14275">
                <a:solidFill>
                  <a:schemeClr val="lt1"/>
                </a:solidFill>
                <a:prstDash val="solid"/>
                <a:round/>
                <a:headEnd len="med" w="med" type="none"/>
                <a:tailEnd len="med" w="med" type="none"/>
              </a:ln>
            </p:spPr>
          </p:cxnSp>
          <p:cxnSp>
            <p:nvCxnSpPr>
              <p:cNvPr id="147" name="Google Shape;147;p2"/>
              <p:cNvCxnSpPr/>
              <p:nvPr/>
            </p:nvCxnSpPr>
            <p:spPr>
              <a:xfrm>
                <a:off x="5483226" y="822326"/>
                <a:ext cx="179388" cy="0"/>
              </a:xfrm>
              <a:prstGeom prst="straightConnector1">
                <a:avLst/>
              </a:prstGeom>
              <a:noFill/>
              <a:ln cap="rnd" cmpd="sng" w="14275">
                <a:solidFill>
                  <a:schemeClr val="lt1"/>
                </a:solidFill>
                <a:prstDash val="solid"/>
                <a:round/>
                <a:headEnd len="med" w="med" type="none"/>
                <a:tailEnd len="med" w="med" type="none"/>
              </a:ln>
            </p:spPr>
          </p:cxnSp>
          <p:cxnSp>
            <p:nvCxnSpPr>
              <p:cNvPr id="148" name="Google Shape;148;p2"/>
              <p:cNvCxnSpPr/>
              <p:nvPr/>
            </p:nvCxnSpPr>
            <p:spPr>
              <a:xfrm>
                <a:off x="5483226" y="866776"/>
                <a:ext cx="179388" cy="0"/>
              </a:xfrm>
              <a:prstGeom prst="straightConnector1">
                <a:avLst/>
              </a:prstGeom>
              <a:noFill/>
              <a:ln cap="rnd" cmpd="sng" w="14275">
                <a:solidFill>
                  <a:schemeClr val="lt1"/>
                </a:solidFill>
                <a:prstDash val="solid"/>
                <a:round/>
                <a:headEnd len="med" w="med" type="none"/>
                <a:tailEnd len="med" w="med" type="none"/>
              </a:ln>
            </p:spPr>
          </p:cxnSp>
          <p:cxnSp>
            <p:nvCxnSpPr>
              <p:cNvPr id="149" name="Google Shape;149;p2"/>
              <p:cNvCxnSpPr/>
              <p:nvPr/>
            </p:nvCxnSpPr>
            <p:spPr>
              <a:xfrm>
                <a:off x="5483226" y="912813"/>
                <a:ext cx="179388" cy="0"/>
              </a:xfrm>
              <a:prstGeom prst="straightConnector1">
                <a:avLst/>
              </a:prstGeom>
              <a:noFill/>
              <a:ln cap="rnd" cmpd="sng" w="14275">
                <a:solidFill>
                  <a:schemeClr val="lt1"/>
                </a:solidFill>
                <a:prstDash val="solid"/>
                <a:round/>
                <a:headEnd len="med" w="med" type="none"/>
                <a:tailEnd len="med" w="med" type="none"/>
              </a:ln>
            </p:spPr>
          </p:cxnSp>
          <p:cxnSp>
            <p:nvCxnSpPr>
              <p:cNvPr id="150" name="Google Shape;150;p2"/>
              <p:cNvCxnSpPr/>
              <p:nvPr/>
            </p:nvCxnSpPr>
            <p:spPr>
              <a:xfrm>
                <a:off x="5483226" y="957263"/>
                <a:ext cx="149225" cy="0"/>
              </a:xfrm>
              <a:prstGeom prst="straightConnector1">
                <a:avLst/>
              </a:prstGeom>
              <a:noFill/>
              <a:ln cap="rnd" cmpd="sng" w="14275">
                <a:solidFill>
                  <a:schemeClr val="lt1"/>
                </a:solidFill>
                <a:prstDash val="solid"/>
                <a:round/>
                <a:headEnd len="med" w="med" type="none"/>
                <a:tailEnd len="med" w="med" type="none"/>
              </a:ln>
            </p:spPr>
          </p:cxnSp>
          <p:cxnSp>
            <p:nvCxnSpPr>
              <p:cNvPr id="151" name="Google Shape;151;p2"/>
              <p:cNvCxnSpPr/>
              <p:nvPr/>
            </p:nvCxnSpPr>
            <p:spPr>
              <a:xfrm>
                <a:off x="5483226" y="1001713"/>
                <a:ext cx="104775" cy="0"/>
              </a:xfrm>
              <a:prstGeom prst="straightConnector1">
                <a:avLst/>
              </a:prstGeom>
              <a:noFill/>
              <a:ln cap="rnd" cmpd="sng" w="14275">
                <a:solidFill>
                  <a:schemeClr val="lt1"/>
                </a:solidFill>
                <a:prstDash val="solid"/>
                <a:round/>
                <a:headEnd len="med" w="med" type="none"/>
                <a:tailEnd len="med" w="med" type="none"/>
              </a:ln>
            </p:spPr>
          </p:cxnSp>
        </p:grpSp>
        <p:sp>
          <p:nvSpPr>
            <p:cNvPr id="152" name="Google Shape;152;p2"/>
            <p:cNvSpPr/>
            <p:nvPr/>
          </p:nvSpPr>
          <p:spPr>
            <a:xfrm>
              <a:off x="383220" y="3039980"/>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153" name="Google Shape;153;p2"/>
            <p:cNvSpPr/>
            <p:nvPr/>
          </p:nvSpPr>
          <p:spPr>
            <a:xfrm>
              <a:off x="383220" y="3560958"/>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154" name="Google Shape;154;p2"/>
            <p:cNvCxnSpPr/>
            <p:nvPr/>
          </p:nvCxnSpPr>
          <p:spPr>
            <a:xfrm>
              <a:off x="391668" y="2885919"/>
              <a:ext cx="2279904" cy="0"/>
            </a:xfrm>
            <a:prstGeom prst="straightConnector1">
              <a:avLst/>
            </a:prstGeom>
            <a:noFill/>
            <a:ln cap="flat" cmpd="sng" w="9525">
              <a:solidFill>
                <a:srgbClr val="7F7F7F">
                  <a:alpha val="43921"/>
                </a:srgbClr>
              </a:solidFill>
              <a:prstDash val="solid"/>
              <a:miter lim="800000"/>
              <a:headEnd len="sm" w="sm" type="none"/>
              <a:tailEnd len="sm" w="sm" type="none"/>
            </a:ln>
          </p:spPr>
        </p:cxnSp>
        <p:pic>
          <p:nvPicPr>
            <p:cNvPr descr="Shape&#10;&#10;Description automatically generated with low confidence" id="155" name="Google Shape;155;p2"/>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156" name="Google Shape;156;p2"/>
            <p:cNvGrpSpPr/>
            <p:nvPr/>
          </p:nvGrpSpPr>
          <p:grpSpPr>
            <a:xfrm>
              <a:off x="622921" y="3606155"/>
              <a:ext cx="191537" cy="276523"/>
              <a:chOff x="3379789" y="1452563"/>
              <a:chExt cx="239713" cy="346075"/>
            </a:xfrm>
          </p:grpSpPr>
          <p:sp>
            <p:nvSpPr>
              <p:cNvPr id="157" name="Google Shape;157;p2"/>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58" name="Google Shape;158;p2"/>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159" name="Google Shape;159;p2"/>
              <p:cNvCxnSpPr/>
              <p:nvPr/>
            </p:nvCxnSpPr>
            <p:spPr>
              <a:xfrm>
                <a:off x="3498851" y="1754188"/>
                <a:ext cx="0" cy="44450"/>
              </a:xfrm>
              <a:prstGeom prst="straightConnector1">
                <a:avLst/>
              </a:prstGeom>
              <a:noFill/>
              <a:ln cap="rnd" cmpd="sng" w="9525">
                <a:solidFill>
                  <a:schemeClr val="lt1"/>
                </a:solidFill>
                <a:prstDash val="solid"/>
                <a:round/>
                <a:headEnd len="med" w="med" type="none"/>
                <a:tailEnd len="med" w="med" type="none"/>
              </a:ln>
            </p:spPr>
          </p:cxnSp>
          <p:cxnSp>
            <p:nvCxnSpPr>
              <p:cNvPr id="160" name="Google Shape;160;p2"/>
              <p:cNvCxnSpPr/>
              <p:nvPr/>
            </p:nvCxnSpPr>
            <p:spPr>
              <a:xfrm>
                <a:off x="3498851" y="1452563"/>
                <a:ext cx="0" cy="46038"/>
              </a:xfrm>
              <a:prstGeom prst="straightConnector1">
                <a:avLst/>
              </a:prstGeom>
              <a:noFill/>
              <a:ln cap="rnd" cmpd="sng" w="9525">
                <a:solidFill>
                  <a:schemeClr val="lt1"/>
                </a:solidFill>
                <a:prstDash val="solid"/>
                <a:round/>
                <a:headEnd len="med" w="med" type="none"/>
                <a:tailEnd len="med" w="med" type="none"/>
              </a:ln>
            </p:spPr>
          </p:cxnSp>
          <p:cxnSp>
            <p:nvCxnSpPr>
              <p:cNvPr id="161" name="Google Shape;161;p2"/>
              <p:cNvCxnSpPr/>
              <p:nvPr/>
            </p:nvCxnSpPr>
            <p:spPr>
              <a:xfrm>
                <a:off x="3529014" y="1457326"/>
                <a:ext cx="0" cy="41275"/>
              </a:xfrm>
              <a:prstGeom prst="straightConnector1">
                <a:avLst/>
              </a:prstGeom>
              <a:noFill/>
              <a:ln cap="rnd" cmpd="sng" w="9525">
                <a:solidFill>
                  <a:schemeClr val="lt1"/>
                </a:solidFill>
                <a:prstDash val="solid"/>
                <a:round/>
                <a:headEnd len="med" w="med" type="none"/>
                <a:tailEnd len="med" w="med" type="none"/>
              </a:ln>
            </p:spPr>
          </p:cxnSp>
          <p:cxnSp>
            <p:nvCxnSpPr>
              <p:cNvPr id="162" name="Google Shape;162;p2"/>
              <p:cNvCxnSpPr/>
              <p:nvPr/>
            </p:nvCxnSpPr>
            <p:spPr>
              <a:xfrm>
                <a:off x="3468689" y="1457326"/>
                <a:ext cx="0" cy="41275"/>
              </a:xfrm>
              <a:prstGeom prst="straightConnector1">
                <a:avLst/>
              </a:prstGeom>
              <a:noFill/>
              <a:ln cap="rnd" cmpd="sng" w="9525">
                <a:solidFill>
                  <a:schemeClr val="lt1"/>
                </a:solidFill>
                <a:prstDash val="solid"/>
                <a:round/>
                <a:headEnd len="med" w="med" type="none"/>
                <a:tailEnd len="med" w="med" type="none"/>
              </a:ln>
            </p:spPr>
          </p:cxnSp>
          <p:cxnSp>
            <p:nvCxnSpPr>
              <p:cNvPr id="163" name="Google Shape;163;p2"/>
              <p:cNvCxnSpPr/>
              <p:nvPr/>
            </p:nvCxnSpPr>
            <p:spPr>
              <a:xfrm>
                <a:off x="3379789" y="1633538"/>
                <a:ext cx="239713" cy="0"/>
              </a:xfrm>
              <a:prstGeom prst="straightConnector1">
                <a:avLst/>
              </a:prstGeom>
              <a:noFill/>
              <a:ln cap="flat" cmpd="sng" w="9525">
                <a:solidFill>
                  <a:schemeClr val="lt1"/>
                </a:solidFill>
                <a:prstDash val="solid"/>
                <a:round/>
                <a:headEnd len="med" w="med" type="none"/>
                <a:tailEnd len="med" w="med" type="none"/>
              </a:ln>
            </p:spPr>
          </p:cxnSp>
          <p:cxnSp>
            <p:nvCxnSpPr>
              <p:cNvPr id="164" name="Google Shape;164;p2"/>
              <p:cNvCxnSpPr/>
              <p:nvPr/>
            </p:nvCxnSpPr>
            <p:spPr>
              <a:xfrm>
                <a:off x="3409951" y="1543051"/>
                <a:ext cx="58738" cy="0"/>
              </a:xfrm>
              <a:prstGeom prst="straightConnector1">
                <a:avLst/>
              </a:prstGeom>
              <a:noFill/>
              <a:ln cap="rnd" cmpd="sng" w="9525">
                <a:solidFill>
                  <a:schemeClr val="lt1"/>
                </a:solidFill>
                <a:prstDash val="solid"/>
                <a:round/>
                <a:headEnd len="med" w="med" type="none"/>
                <a:tailEnd len="med" w="med" type="none"/>
              </a:ln>
            </p:spPr>
          </p:cxnSp>
          <p:cxnSp>
            <p:nvCxnSpPr>
              <p:cNvPr id="165" name="Google Shape;165;p2"/>
              <p:cNvCxnSpPr/>
              <p:nvPr/>
            </p:nvCxnSpPr>
            <p:spPr>
              <a:xfrm>
                <a:off x="3409951" y="1573213"/>
                <a:ext cx="58738" cy="0"/>
              </a:xfrm>
              <a:prstGeom prst="straightConnector1">
                <a:avLst/>
              </a:prstGeom>
              <a:noFill/>
              <a:ln cap="rnd" cmpd="sng" w="9525">
                <a:solidFill>
                  <a:schemeClr val="lt1"/>
                </a:solidFill>
                <a:prstDash val="solid"/>
                <a:round/>
                <a:headEnd len="med" w="med" type="none"/>
                <a:tailEnd len="med" w="med" type="none"/>
              </a:ln>
            </p:spPr>
          </p:cxnSp>
          <p:cxnSp>
            <p:nvCxnSpPr>
              <p:cNvPr id="166" name="Google Shape;166;p2"/>
              <p:cNvCxnSpPr/>
              <p:nvPr/>
            </p:nvCxnSpPr>
            <p:spPr>
              <a:xfrm rot="10800000">
                <a:off x="3529014" y="1543051"/>
                <a:ext cx="60325" cy="0"/>
              </a:xfrm>
              <a:prstGeom prst="straightConnector1">
                <a:avLst/>
              </a:prstGeom>
              <a:noFill/>
              <a:ln cap="rnd" cmpd="sng" w="9525">
                <a:solidFill>
                  <a:schemeClr val="lt1"/>
                </a:solidFill>
                <a:prstDash val="solid"/>
                <a:round/>
                <a:headEnd len="med" w="med" type="none"/>
                <a:tailEnd len="med" w="med" type="none"/>
              </a:ln>
            </p:spPr>
          </p:cxnSp>
          <p:cxnSp>
            <p:nvCxnSpPr>
              <p:cNvPr id="167" name="Google Shape;167;p2"/>
              <p:cNvCxnSpPr/>
              <p:nvPr/>
            </p:nvCxnSpPr>
            <p:spPr>
              <a:xfrm rot="10800000">
                <a:off x="3529014" y="1573213"/>
                <a:ext cx="60325" cy="0"/>
              </a:xfrm>
              <a:prstGeom prst="straightConnector1">
                <a:avLst/>
              </a:prstGeom>
              <a:noFill/>
              <a:ln cap="rnd" cmpd="sng" w="9525">
                <a:solidFill>
                  <a:schemeClr val="lt1"/>
                </a:solidFill>
                <a:prstDash val="solid"/>
                <a:round/>
                <a:headEnd len="med" w="med" type="none"/>
                <a:tailEnd len="med" w="med" type="none"/>
              </a:ln>
            </p:spPr>
          </p:cxnSp>
          <p:cxnSp>
            <p:nvCxnSpPr>
              <p:cNvPr id="168" name="Google Shape;168;p2"/>
              <p:cNvCxnSpPr/>
              <p:nvPr/>
            </p:nvCxnSpPr>
            <p:spPr>
              <a:xfrm>
                <a:off x="3409951" y="1603376"/>
                <a:ext cx="58738" cy="0"/>
              </a:xfrm>
              <a:prstGeom prst="straightConnector1">
                <a:avLst/>
              </a:prstGeom>
              <a:noFill/>
              <a:ln cap="rnd" cmpd="sng" w="9525">
                <a:solidFill>
                  <a:schemeClr val="lt1"/>
                </a:solidFill>
                <a:prstDash val="solid"/>
                <a:round/>
                <a:headEnd len="med" w="med" type="none"/>
                <a:tailEnd len="med" w="med" type="none"/>
              </a:ln>
            </p:spPr>
          </p:cxnSp>
          <p:cxnSp>
            <p:nvCxnSpPr>
              <p:cNvPr id="169" name="Google Shape;169;p2"/>
              <p:cNvCxnSpPr/>
              <p:nvPr/>
            </p:nvCxnSpPr>
            <p:spPr>
              <a:xfrm rot="10800000">
                <a:off x="3529014" y="1603376"/>
                <a:ext cx="60325" cy="0"/>
              </a:xfrm>
              <a:prstGeom prst="straightConnector1">
                <a:avLst/>
              </a:prstGeom>
              <a:noFill/>
              <a:ln cap="rnd" cmpd="sng" w="9525">
                <a:solidFill>
                  <a:schemeClr val="lt1"/>
                </a:solidFill>
                <a:prstDash val="solid"/>
                <a:round/>
                <a:headEnd len="med" w="med" type="none"/>
                <a:tailEnd len="med" w="med" type="none"/>
              </a:ln>
            </p:spPr>
          </p:cxnSp>
        </p:grpSp>
        <p:sp>
          <p:nvSpPr>
            <p:cNvPr id="170" name="Google Shape;170;p2"/>
            <p:cNvSpPr/>
            <p:nvPr/>
          </p:nvSpPr>
          <p:spPr>
            <a:xfrm>
              <a:off x="383220" y="4081936"/>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171" name="Google Shape;171;p2"/>
            <p:cNvSpPr/>
            <p:nvPr/>
          </p:nvSpPr>
          <p:spPr>
            <a:xfrm>
              <a:off x="383220" y="4756975"/>
              <a:ext cx="2296800" cy="366917"/>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Clr>
                  <a:schemeClr val="dk1"/>
                </a:buClr>
                <a:buFont typeface="Arial"/>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172" name="Google Shape;172;p2"/>
            <p:cNvGrpSpPr/>
            <p:nvPr/>
          </p:nvGrpSpPr>
          <p:grpSpPr>
            <a:xfrm>
              <a:off x="604792" y="4149067"/>
              <a:ext cx="232655" cy="232655"/>
              <a:chOff x="6203951" y="2895601"/>
              <a:chExt cx="346075" cy="346075"/>
            </a:xfrm>
          </p:grpSpPr>
          <p:sp>
            <p:nvSpPr>
              <p:cNvPr id="173" name="Google Shape;173;p2"/>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74" name="Google Shape;174;p2"/>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75" name="Google Shape;175;p2"/>
              <p:cNvSpPr/>
              <p:nvPr/>
            </p:nvSpPr>
            <p:spPr>
              <a:xfrm>
                <a:off x="6203951" y="2895601"/>
                <a:ext cx="300038" cy="300038"/>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76" name="Google Shape;176;p2"/>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77" name="Google Shape;177;p2"/>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178" name="Google Shape;178;p2"/>
            <p:cNvGrpSpPr/>
            <p:nvPr/>
          </p:nvGrpSpPr>
          <p:grpSpPr>
            <a:xfrm>
              <a:off x="605112" y="4785042"/>
              <a:ext cx="225423" cy="260013"/>
              <a:chOff x="5581651" y="2895601"/>
              <a:chExt cx="300038" cy="346076"/>
            </a:xfrm>
          </p:grpSpPr>
          <p:sp>
            <p:nvSpPr>
              <p:cNvPr id="179" name="Google Shape;179;p2"/>
              <p:cNvSpPr/>
              <p:nvPr/>
            </p:nvSpPr>
            <p:spPr>
              <a:xfrm>
                <a:off x="5619751" y="3014664"/>
                <a:ext cx="225425" cy="227013"/>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80" name="Google Shape;180;p2"/>
              <p:cNvSpPr/>
              <p:nvPr/>
            </p:nvSpPr>
            <p:spPr>
              <a:xfrm>
                <a:off x="5702301" y="3098801"/>
                <a:ext cx="58738" cy="5873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81" name="Google Shape;181;p2"/>
              <p:cNvSpPr/>
              <p:nvPr/>
            </p:nvSpPr>
            <p:spPr>
              <a:xfrm>
                <a:off x="5724526" y="3121026"/>
                <a:ext cx="14288" cy="14288"/>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82" name="Google Shape;182;p2"/>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83" name="Google Shape;183;p2"/>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184" name="Google Shape;184;p2"/>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185" name="Google Shape;185;p2"/>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190" name="Shape 190"/>
        <p:cNvGrpSpPr/>
        <p:nvPr/>
      </p:nvGrpSpPr>
      <p:grpSpPr>
        <a:xfrm>
          <a:off x="0" y="0"/>
          <a:ext cx="0" cy="0"/>
          <a:chOff x="0" y="0"/>
          <a:chExt cx="0" cy="0"/>
        </a:xfrm>
      </p:grpSpPr>
      <p:pic>
        <p:nvPicPr>
          <p:cNvPr descr="A picture containing text, surfing, spring&#10;&#10;Description automatically generated" id="191" name="Google Shape;191;p3"/>
          <p:cNvPicPr preferRelativeResize="0"/>
          <p:nvPr/>
        </p:nvPicPr>
        <p:blipFill rotWithShape="1">
          <a:blip r:embed="rId3">
            <a:alphaModFix/>
          </a:blip>
          <a:srcRect b="0" l="0" r="0" t="0"/>
          <a:stretch/>
        </p:blipFill>
        <p:spPr>
          <a:xfrm>
            <a:off x="3428685" y="1322986"/>
            <a:ext cx="2554867" cy="4951134"/>
          </a:xfrm>
          <a:custGeom>
            <a:rect b="b" l="l" r="r" t="t"/>
            <a:pathLst>
              <a:path extrusionOk="0" h="4985739" w="2572724">
                <a:moveTo>
                  <a:pt x="190587" y="0"/>
                </a:moveTo>
                <a:lnTo>
                  <a:pt x="2382137" y="0"/>
                </a:lnTo>
                <a:cubicBezTo>
                  <a:pt x="2487395" y="0"/>
                  <a:pt x="2572724" y="85329"/>
                  <a:pt x="2572724" y="190587"/>
                </a:cubicBezTo>
                <a:lnTo>
                  <a:pt x="2572724" y="4795152"/>
                </a:lnTo>
                <a:cubicBezTo>
                  <a:pt x="2572724" y="4900410"/>
                  <a:pt x="2487395" y="4985739"/>
                  <a:pt x="2382137" y="4985739"/>
                </a:cubicBezTo>
                <a:lnTo>
                  <a:pt x="190587" y="4985739"/>
                </a:lnTo>
                <a:cubicBezTo>
                  <a:pt x="85329" y="4985739"/>
                  <a:pt x="0" y="4900410"/>
                  <a:pt x="0" y="4795152"/>
                </a:cubicBezTo>
                <a:lnTo>
                  <a:pt x="0" y="190587"/>
                </a:lnTo>
                <a:cubicBezTo>
                  <a:pt x="0" y="85329"/>
                  <a:pt x="85329" y="0"/>
                  <a:pt x="190587" y="0"/>
                </a:cubicBezTo>
                <a:close/>
              </a:path>
            </a:pathLst>
          </a:custGeom>
          <a:noFill/>
          <a:ln>
            <a:noFill/>
          </a:ln>
          <a:effectLst>
            <a:outerShdw blurRad="152400" rotWithShape="0" algn="t" dir="5400000" dist="38100">
              <a:srgbClr val="000000">
                <a:alpha val="40000"/>
              </a:srgbClr>
            </a:outerShdw>
          </a:effectLst>
        </p:spPr>
      </p:pic>
      <p:sp>
        <p:nvSpPr>
          <p:cNvPr id="192" name="Google Shape;192;p3"/>
          <p:cNvSpPr txBox="1"/>
          <p:nvPr/>
        </p:nvSpPr>
        <p:spPr>
          <a:xfrm>
            <a:off x="3474402" y="388280"/>
            <a:ext cx="4241867"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Data </a:t>
            </a:r>
            <a:r>
              <a:rPr b="1" lang="en-US" sz="4400">
                <a:solidFill>
                  <a:srgbClr val="1DB954"/>
                </a:solidFill>
                <a:latin typeface="Quattrocento Sans"/>
                <a:ea typeface="Quattrocento Sans"/>
                <a:cs typeface="Quattrocento Sans"/>
                <a:sym typeface="Quattrocento Sans"/>
              </a:rPr>
              <a:t>Collection</a:t>
            </a:r>
            <a:endParaRPr/>
          </a:p>
        </p:txBody>
      </p:sp>
      <p:sp>
        <p:nvSpPr>
          <p:cNvPr id="193" name="Google Shape;193;p3"/>
          <p:cNvSpPr/>
          <p:nvPr/>
        </p:nvSpPr>
        <p:spPr>
          <a:xfrm>
            <a:off x="11079126" y="6308725"/>
            <a:ext cx="777912" cy="549275"/>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194" name="Google Shape;194;p3"/>
          <p:cNvCxnSpPr/>
          <p:nvPr/>
        </p:nvCxnSpPr>
        <p:spPr>
          <a:xfrm>
            <a:off x="3428683" y="6583362"/>
            <a:ext cx="7101840" cy="0"/>
          </a:xfrm>
          <a:prstGeom prst="straightConnector1">
            <a:avLst/>
          </a:prstGeom>
          <a:noFill/>
          <a:ln cap="flat" cmpd="sng" w="9525">
            <a:solidFill>
              <a:schemeClr val="lt1"/>
            </a:solidFill>
            <a:prstDash val="solid"/>
            <a:miter lim="800000"/>
            <a:headEnd len="sm" w="sm" type="none"/>
            <a:tailEnd len="sm" w="sm" type="none"/>
          </a:ln>
        </p:spPr>
      </p:cxnSp>
      <p:sp>
        <p:nvSpPr>
          <p:cNvPr id="195" name="Google Shape;195;p3"/>
          <p:cNvSpPr txBox="1"/>
          <p:nvPr>
            <p:ph idx="12" type="sldNum"/>
          </p:nvPr>
        </p:nvSpPr>
        <p:spPr>
          <a:xfrm>
            <a:off x="11174553" y="6400800"/>
            <a:ext cx="58705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3</a:t>
            </a:r>
            <a:endParaRPr/>
          </a:p>
        </p:txBody>
      </p:sp>
      <p:sp>
        <p:nvSpPr>
          <p:cNvPr id="196" name="Google Shape;196;p3"/>
          <p:cNvSpPr txBox="1"/>
          <p:nvPr/>
        </p:nvSpPr>
        <p:spPr>
          <a:xfrm>
            <a:off x="7022306" y="1607819"/>
            <a:ext cx="2718118" cy="71053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For our analysis we used a database with the most streamed Spotify songs between January 2023 and July 2023.</a:t>
            </a:r>
            <a:endParaRPr/>
          </a:p>
        </p:txBody>
      </p:sp>
      <p:sp>
        <p:nvSpPr>
          <p:cNvPr id="197" name="Google Shape;197;p3"/>
          <p:cNvSpPr/>
          <p:nvPr/>
        </p:nvSpPr>
        <p:spPr>
          <a:xfrm>
            <a:off x="5718394" y="1462321"/>
            <a:ext cx="156833" cy="156833"/>
          </a:xfrm>
          <a:prstGeom prst="heart">
            <a:avLst/>
          </a:prstGeom>
          <a:solidFill>
            <a:srgbClr val="1DB954"/>
          </a:solidFill>
          <a:ln>
            <a:noFill/>
          </a:ln>
          <a:effectLst>
            <a:outerShdw blurRad="101600" rotWithShape="0" algn="t" dir="54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198" name="Google Shape;198;p3"/>
          <p:cNvSpPr/>
          <p:nvPr/>
        </p:nvSpPr>
        <p:spPr>
          <a:xfrm>
            <a:off x="3457738" y="4092763"/>
            <a:ext cx="2514618" cy="520978"/>
          </a:xfrm>
          <a:prstGeom prst="roundRect">
            <a:avLst>
              <a:gd fmla="val 50000" name="adj"/>
            </a:avLst>
          </a:prstGeom>
          <a:solidFill>
            <a:srgbClr val="1DB954"/>
          </a:solidFill>
          <a:ln>
            <a:noFill/>
          </a:ln>
          <a:effectLst>
            <a:outerShdw blurRad="190500" rotWithShape="0" algn="t" dir="5400000" dist="38100">
              <a:srgbClr val="1DB954">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lt1"/>
                </a:solidFill>
                <a:latin typeface="Quattrocento Sans"/>
                <a:ea typeface="Quattrocento Sans"/>
                <a:cs typeface="Quattrocento Sans"/>
                <a:sym typeface="Quattrocento Sans"/>
              </a:rPr>
              <a:t> Most Streamed Spotify Songs</a:t>
            </a:r>
            <a:endParaRPr/>
          </a:p>
        </p:txBody>
      </p:sp>
      <p:grpSp>
        <p:nvGrpSpPr>
          <p:cNvPr id="199" name="Google Shape;199;p3"/>
          <p:cNvGrpSpPr/>
          <p:nvPr/>
        </p:nvGrpSpPr>
        <p:grpSpPr>
          <a:xfrm>
            <a:off x="3546518" y="4801195"/>
            <a:ext cx="2454891" cy="1371937"/>
            <a:chOff x="3546518" y="4801195"/>
            <a:chExt cx="2454891" cy="1371937"/>
          </a:xfrm>
        </p:grpSpPr>
        <p:grpSp>
          <p:nvGrpSpPr>
            <p:cNvPr id="200" name="Google Shape;200;p3"/>
            <p:cNvGrpSpPr/>
            <p:nvPr/>
          </p:nvGrpSpPr>
          <p:grpSpPr>
            <a:xfrm>
              <a:off x="3546518" y="4868353"/>
              <a:ext cx="231533" cy="232600"/>
              <a:chOff x="7005638" y="5643563"/>
              <a:chExt cx="344488" cy="346075"/>
            </a:xfrm>
          </p:grpSpPr>
          <p:sp>
            <p:nvSpPr>
              <p:cNvPr id="201" name="Google Shape;201;p3"/>
              <p:cNvSpPr/>
              <p:nvPr/>
            </p:nvSpPr>
            <p:spPr>
              <a:xfrm>
                <a:off x="7005638" y="5643563"/>
                <a:ext cx="344488" cy="346075"/>
              </a:xfrm>
              <a:prstGeom prst="ellipse">
                <a:avLst/>
              </a:prstGeom>
              <a:solidFill>
                <a:srgbClr val="191414"/>
              </a:solidFill>
              <a:ln>
                <a:noFill/>
              </a:ln>
              <a:effectLst>
                <a:outerShdw blurRad="152400" sx="102000" rotWithShape="0" algn="ctr" sy="102000">
                  <a:srgbClr val="1DB954">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02" name="Google Shape;202;p3"/>
              <p:cNvSpPr/>
              <p:nvPr/>
            </p:nvSpPr>
            <p:spPr>
              <a:xfrm>
                <a:off x="7124700" y="5726113"/>
                <a:ext cx="158750" cy="180975"/>
              </a:xfrm>
              <a:custGeom>
                <a:rect b="b" l="l" r="r" t="t"/>
                <a:pathLst>
                  <a:path extrusionOk="0" h="114" w="100">
                    <a:moveTo>
                      <a:pt x="0" y="114"/>
                    </a:moveTo>
                    <a:lnTo>
                      <a:pt x="0" y="0"/>
                    </a:lnTo>
                    <a:lnTo>
                      <a:pt x="100" y="57"/>
                    </a:lnTo>
                    <a:lnTo>
                      <a:pt x="0" y="114"/>
                    </a:lnTo>
                    <a:close/>
                  </a:path>
                </a:pathLst>
              </a:custGeom>
              <a:solidFill>
                <a:srgbClr val="FFFFFF"/>
              </a:solidFill>
              <a:ln>
                <a:noFill/>
              </a:ln>
              <a:effectLst>
                <a:outerShdw blurRad="152400" sx="102000" rotWithShape="0" algn="ctr" sy="102000">
                  <a:srgbClr val="1DB954">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203" name="Google Shape;203;p3"/>
            <p:cNvSpPr txBox="1"/>
            <p:nvPr/>
          </p:nvSpPr>
          <p:spPr>
            <a:xfrm>
              <a:off x="3911963" y="4801195"/>
              <a:ext cx="2089446" cy="36691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Song’s Attributes</a:t>
              </a:r>
              <a:endParaRPr/>
            </a:p>
          </p:txBody>
        </p:sp>
        <p:grpSp>
          <p:nvGrpSpPr>
            <p:cNvPr id="204" name="Google Shape;204;p3"/>
            <p:cNvGrpSpPr/>
            <p:nvPr/>
          </p:nvGrpSpPr>
          <p:grpSpPr>
            <a:xfrm>
              <a:off x="5690779" y="4888379"/>
              <a:ext cx="45719" cy="192548"/>
              <a:chOff x="5461044" y="5045352"/>
              <a:chExt cx="55229" cy="232600"/>
            </a:xfrm>
          </p:grpSpPr>
          <p:sp>
            <p:nvSpPr>
              <p:cNvPr id="205" name="Google Shape;205;p3"/>
              <p:cNvSpPr/>
              <p:nvPr/>
            </p:nvSpPr>
            <p:spPr>
              <a:xfrm>
                <a:off x="5461044" y="5045352"/>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06" name="Google Shape;206;p3"/>
              <p:cNvSpPr/>
              <p:nvPr/>
            </p:nvSpPr>
            <p:spPr>
              <a:xfrm>
                <a:off x="5461044" y="5133911"/>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07" name="Google Shape;207;p3"/>
              <p:cNvSpPr/>
              <p:nvPr/>
            </p:nvSpPr>
            <p:spPr>
              <a:xfrm>
                <a:off x="5461044" y="5222469"/>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208" name="Google Shape;208;p3"/>
            <p:cNvGrpSpPr/>
            <p:nvPr/>
          </p:nvGrpSpPr>
          <p:grpSpPr>
            <a:xfrm>
              <a:off x="3546518" y="5370862"/>
              <a:ext cx="231533" cy="232600"/>
              <a:chOff x="7005638" y="5643563"/>
              <a:chExt cx="344488" cy="346075"/>
            </a:xfrm>
          </p:grpSpPr>
          <p:sp>
            <p:nvSpPr>
              <p:cNvPr id="209" name="Google Shape;209;p3"/>
              <p:cNvSpPr/>
              <p:nvPr/>
            </p:nvSpPr>
            <p:spPr>
              <a:xfrm>
                <a:off x="7005638" y="5643563"/>
                <a:ext cx="344488" cy="346075"/>
              </a:xfrm>
              <a:prstGeom prst="ellipse">
                <a:avLst/>
              </a:prstGeom>
              <a:solidFill>
                <a:srgbClr val="191414"/>
              </a:solidFill>
              <a:ln>
                <a:noFill/>
              </a:ln>
              <a:effectLst>
                <a:outerShdw blurRad="152400" sx="102000" rotWithShape="0" algn="ctr" sy="102000">
                  <a:srgbClr val="1DB954">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10" name="Google Shape;210;p3"/>
              <p:cNvSpPr/>
              <p:nvPr/>
            </p:nvSpPr>
            <p:spPr>
              <a:xfrm>
                <a:off x="7124700" y="5726113"/>
                <a:ext cx="158750" cy="180975"/>
              </a:xfrm>
              <a:custGeom>
                <a:rect b="b" l="l" r="r" t="t"/>
                <a:pathLst>
                  <a:path extrusionOk="0" h="114" w="100">
                    <a:moveTo>
                      <a:pt x="0" y="114"/>
                    </a:moveTo>
                    <a:lnTo>
                      <a:pt x="0" y="0"/>
                    </a:lnTo>
                    <a:lnTo>
                      <a:pt x="100" y="57"/>
                    </a:lnTo>
                    <a:lnTo>
                      <a:pt x="0" y="114"/>
                    </a:lnTo>
                    <a:close/>
                  </a:path>
                </a:pathLst>
              </a:custGeom>
              <a:solidFill>
                <a:srgbClr val="FFFFFF"/>
              </a:solidFill>
              <a:ln>
                <a:noFill/>
              </a:ln>
              <a:effectLst>
                <a:outerShdw blurRad="152400" sx="102000" rotWithShape="0" algn="ctr" sy="102000">
                  <a:srgbClr val="1DB954">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211" name="Google Shape;211;p3"/>
            <p:cNvSpPr txBox="1"/>
            <p:nvPr/>
          </p:nvSpPr>
          <p:spPr>
            <a:xfrm>
              <a:off x="3911963" y="5303704"/>
              <a:ext cx="2089446" cy="366917"/>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Song’s Pupularity</a:t>
              </a:r>
              <a:endParaRPr sz="1400">
                <a:solidFill>
                  <a:schemeClr val="lt1"/>
                </a:solidFill>
                <a:latin typeface="Quattrocento Sans"/>
                <a:ea typeface="Quattrocento Sans"/>
                <a:cs typeface="Quattrocento Sans"/>
                <a:sym typeface="Quattrocento Sans"/>
              </a:endParaRPr>
            </a:p>
          </p:txBody>
        </p:sp>
        <p:grpSp>
          <p:nvGrpSpPr>
            <p:cNvPr id="212" name="Google Shape;212;p3"/>
            <p:cNvGrpSpPr/>
            <p:nvPr/>
          </p:nvGrpSpPr>
          <p:grpSpPr>
            <a:xfrm>
              <a:off x="5690779" y="5390888"/>
              <a:ext cx="45719" cy="192548"/>
              <a:chOff x="5461044" y="5045352"/>
              <a:chExt cx="55229" cy="232600"/>
            </a:xfrm>
          </p:grpSpPr>
          <p:sp>
            <p:nvSpPr>
              <p:cNvPr id="213" name="Google Shape;213;p3"/>
              <p:cNvSpPr/>
              <p:nvPr/>
            </p:nvSpPr>
            <p:spPr>
              <a:xfrm>
                <a:off x="5461044" y="5045352"/>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14" name="Google Shape;214;p3"/>
              <p:cNvSpPr/>
              <p:nvPr/>
            </p:nvSpPr>
            <p:spPr>
              <a:xfrm>
                <a:off x="5461044" y="5133911"/>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15" name="Google Shape;215;p3"/>
              <p:cNvSpPr/>
              <p:nvPr/>
            </p:nvSpPr>
            <p:spPr>
              <a:xfrm>
                <a:off x="5461044" y="5222469"/>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216" name="Google Shape;216;p3"/>
            <p:cNvGrpSpPr/>
            <p:nvPr/>
          </p:nvGrpSpPr>
          <p:grpSpPr>
            <a:xfrm>
              <a:off x="3546518" y="5873372"/>
              <a:ext cx="231533" cy="232600"/>
              <a:chOff x="7005638" y="5643563"/>
              <a:chExt cx="344488" cy="346075"/>
            </a:xfrm>
          </p:grpSpPr>
          <p:sp>
            <p:nvSpPr>
              <p:cNvPr id="217" name="Google Shape;217;p3"/>
              <p:cNvSpPr/>
              <p:nvPr/>
            </p:nvSpPr>
            <p:spPr>
              <a:xfrm>
                <a:off x="7005638" y="5643563"/>
                <a:ext cx="344488" cy="346075"/>
              </a:xfrm>
              <a:prstGeom prst="ellipse">
                <a:avLst/>
              </a:prstGeom>
              <a:solidFill>
                <a:srgbClr val="191414"/>
              </a:solidFill>
              <a:ln>
                <a:noFill/>
              </a:ln>
              <a:effectLst>
                <a:outerShdw blurRad="152400" sx="102000" rotWithShape="0" algn="ctr" sy="102000">
                  <a:srgbClr val="1DB954">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18" name="Google Shape;218;p3"/>
              <p:cNvSpPr/>
              <p:nvPr/>
            </p:nvSpPr>
            <p:spPr>
              <a:xfrm>
                <a:off x="7124700" y="5726113"/>
                <a:ext cx="158750" cy="180975"/>
              </a:xfrm>
              <a:custGeom>
                <a:rect b="b" l="l" r="r" t="t"/>
                <a:pathLst>
                  <a:path extrusionOk="0" h="114" w="100">
                    <a:moveTo>
                      <a:pt x="0" y="114"/>
                    </a:moveTo>
                    <a:lnTo>
                      <a:pt x="0" y="0"/>
                    </a:lnTo>
                    <a:lnTo>
                      <a:pt x="100" y="57"/>
                    </a:lnTo>
                    <a:lnTo>
                      <a:pt x="0" y="114"/>
                    </a:lnTo>
                    <a:close/>
                  </a:path>
                </a:pathLst>
              </a:custGeom>
              <a:solidFill>
                <a:srgbClr val="FFFFFF"/>
              </a:solidFill>
              <a:ln>
                <a:noFill/>
              </a:ln>
              <a:effectLst>
                <a:outerShdw blurRad="152400" sx="102000" rotWithShape="0" algn="ctr" sy="102000">
                  <a:srgbClr val="1DB954">
                    <a:alpha val="40000"/>
                  </a:srgbClr>
                </a:outerShdw>
              </a:effectLst>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sp>
          <p:nvSpPr>
            <p:cNvPr id="219" name="Google Shape;219;p3"/>
            <p:cNvSpPr txBox="1"/>
            <p:nvPr/>
          </p:nvSpPr>
          <p:spPr>
            <a:xfrm>
              <a:off x="3911963" y="5784766"/>
              <a:ext cx="2089446" cy="388366"/>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200">
                  <a:solidFill>
                    <a:schemeClr val="lt1"/>
                  </a:solidFill>
                  <a:latin typeface="Quattrocento Sans"/>
                  <a:ea typeface="Quattrocento Sans"/>
                  <a:cs typeface="Quattrocento Sans"/>
                  <a:sym typeface="Quattrocento Sans"/>
                </a:rPr>
                <a:t>Presence in Music Platforms</a:t>
              </a:r>
              <a:endParaRPr/>
            </a:p>
          </p:txBody>
        </p:sp>
        <p:grpSp>
          <p:nvGrpSpPr>
            <p:cNvPr id="220" name="Google Shape;220;p3"/>
            <p:cNvGrpSpPr/>
            <p:nvPr/>
          </p:nvGrpSpPr>
          <p:grpSpPr>
            <a:xfrm>
              <a:off x="5690779" y="5893398"/>
              <a:ext cx="45719" cy="192548"/>
              <a:chOff x="5461044" y="5045352"/>
              <a:chExt cx="55229" cy="232600"/>
            </a:xfrm>
          </p:grpSpPr>
          <p:sp>
            <p:nvSpPr>
              <p:cNvPr id="221" name="Google Shape;221;p3"/>
              <p:cNvSpPr/>
              <p:nvPr/>
            </p:nvSpPr>
            <p:spPr>
              <a:xfrm>
                <a:off x="5461044" y="5045352"/>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22" name="Google Shape;222;p3"/>
              <p:cNvSpPr/>
              <p:nvPr/>
            </p:nvSpPr>
            <p:spPr>
              <a:xfrm>
                <a:off x="5461044" y="5133911"/>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23" name="Google Shape;223;p3"/>
              <p:cNvSpPr/>
              <p:nvPr/>
            </p:nvSpPr>
            <p:spPr>
              <a:xfrm>
                <a:off x="5461044" y="5222469"/>
                <a:ext cx="55229" cy="55483"/>
              </a:xfrm>
              <a:prstGeom prst="ellipse">
                <a:avLst/>
              </a:pr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grpSp>
        <p:nvGrpSpPr>
          <p:cNvPr id="224" name="Google Shape;224;p3"/>
          <p:cNvGrpSpPr/>
          <p:nvPr/>
        </p:nvGrpSpPr>
        <p:grpSpPr>
          <a:xfrm>
            <a:off x="6187324" y="2977256"/>
            <a:ext cx="638161" cy="417600"/>
            <a:chOff x="9239555" y="2896672"/>
            <a:chExt cx="638161" cy="417600"/>
          </a:xfrm>
        </p:grpSpPr>
        <p:sp>
          <p:nvSpPr>
            <p:cNvPr id="225" name="Google Shape;225;p3"/>
            <p:cNvSpPr/>
            <p:nvPr/>
          </p:nvSpPr>
          <p:spPr>
            <a:xfrm>
              <a:off x="9239555" y="2896672"/>
              <a:ext cx="638161" cy="417598"/>
            </a:xfrm>
            <a:custGeom>
              <a:rect b="b" l="l" r="r" t="t"/>
              <a:pathLst>
                <a:path extrusionOk="0" h="60" w="92">
                  <a:moveTo>
                    <a:pt x="92" y="54"/>
                  </a:moveTo>
                  <a:cubicBezTo>
                    <a:pt x="92" y="57"/>
                    <a:pt x="89" y="60"/>
                    <a:pt x="86" y="60"/>
                  </a:cubicBezTo>
                  <a:cubicBezTo>
                    <a:pt x="6" y="60"/>
                    <a:pt x="6" y="60"/>
                    <a:pt x="6" y="60"/>
                  </a:cubicBezTo>
                  <a:cubicBezTo>
                    <a:pt x="3" y="60"/>
                    <a:pt x="0" y="57"/>
                    <a:pt x="0" y="54"/>
                  </a:cubicBezTo>
                  <a:cubicBezTo>
                    <a:pt x="0" y="6"/>
                    <a:pt x="0" y="6"/>
                    <a:pt x="0" y="6"/>
                  </a:cubicBezTo>
                  <a:cubicBezTo>
                    <a:pt x="0" y="3"/>
                    <a:pt x="3" y="0"/>
                    <a:pt x="6" y="0"/>
                  </a:cubicBezTo>
                  <a:cubicBezTo>
                    <a:pt x="86" y="0"/>
                    <a:pt x="86" y="0"/>
                    <a:pt x="86" y="0"/>
                  </a:cubicBezTo>
                  <a:cubicBezTo>
                    <a:pt x="89" y="0"/>
                    <a:pt x="92" y="3"/>
                    <a:pt x="92" y="6"/>
                  </a:cubicBezTo>
                  <a:lnTo>
                    <a:pt x="92" y="54"/>
                  </a:lnTo>
                  <a:close/>
                </a:path>
              </a:pathLst>
            </a:custGeom>
            <a:noFill/>
            <a:ln cap="rnd" cmpd="sng" w="14275">
              <a:solidFill>
                <a:srgbClr val="1DB9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26" name="Google Shape;226;p3"/>
            <p:cNvSpPr/>
            <p:nvPr/>
          </p:nvSpPr>
          <p:spPr>
            <a:xfrm>
              <a:off x="9336601" y="3228987"/>
              <a:ext cx="444066" cy="85285"/>
            </a:xfrm>
            <a:custGeom>
              <a:rect b="b" l="l" r="r" t="t"/>
              <a:pathLst>
                <a:path extrusionOk="0" h="29" w="151">
                  <a:moveTo>
                    <a:pt x="151" y="29"/>
                  </a:moveTo>
                  <a:lnTo>
                    <a:pt x="0" y="29"/>
                  </a:lnTo>
                  <a:lnTo>
                    <a:pt x="28" y="0"/>
                  </a:lnTo>
                  <a:lnTo>
                    <a:pt x="123" y="0"/>
                  </a:lnTo>
                  <a:lnTo>
                    <a:pt x="151" y="29"/>
                  </a:lnTo>
                  <a:close/>
                </a:path>
              </a:pathLst>
            </a:custGeom>
            <a:noFill/>
            <a:ln cap="rnd" cmpd="sng" w="14275">
              <a:solidFill>
                <a:srgbClr val="1DB9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27" name="Google Shape;227;p3"/>
            <p:cNvSpPr/>
            <p:nvPr/>
          </p:nvSpPr>
          <p:spPr>
            <a:xfrm>
              <a:off x="9321898" y="3049595"/>
              <a:ext cx="111752" cy="111752"/>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28" name="Google Shape;228;p3"/>
            <p:cNvSpPr/>
            <p:nvPr/>
          </p:nvSpPr>
          <p:spPr>
            <a:xfrm>
              <a:off x="9489525" y="3061359"/>
              <a:ext cx="138220" cy="55877"/>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29" name="Google Shape;229;p3"/>
            <p:cNvCxnSpPr/>
            <p:nvPr/>
          </p:nvCxnSpPr>
          <p:spPr>
            <a:xfrm rot="10800000">
              <a:off x="9377773" y="3049595"/>
              <a:ext cx="0" cy="26468"/>
            </a:xfrm>
            <a:prstGeom prst="straightConnector1">
              <a:avLst/>
            </a:prstGeom>
            <a:noFill/>
            <a:ln cap="rnd" cmpd="sng" w="14275">
              <a:solidFill>
                <a:schemeClr val="lt1"/>
              </a:solidFill>
              <a:prstDash val="solid"/>
              <a:round/>
              <a:headEnd len="med" w="med" type="none"/>
              <a:tailEnd len="med" w="med" type="none"/>
            </a:ln>
          </p:spPr>
        </p:cxnSp>
        <p:cxnSp>
          <p:nvCxnSpPr>
            <p:cNvPr id="230" name="Google Shape;230;p3"/>
            <p:cNvCxnSpPr/>
            <p:nvPr/>
          </p:nvCxnSpPr>
          <p:spPr>
            <a:xfrm rot="10800000">
              <a:off x="9321898" y="3105472"/>
              <a:ext cx="29408" cy="0"/>
            </a:xfrm>
            <a:prstGeom prst="straightConnector1">
              <a:avLst/>
            </a:prstGeom>
            <a:noFill/>
            <a:ln cap="rnd" cmpd="sng" w="14275">
              <a:solidFill>
                <a:schemeClr val="lt1"/>
              </a:solidFill>
              <a:prstDash val="solid"/>
              <a:round/>
              <a:headEnd len="med" w="med" type="none"/>
              <a:tailEnd len="med" w="med" type="none"/>
            </a:ln>
          </p:spPr>
        </p:cxnSp>
        <p:cxnSp>
          <p:nvCxnSpPr>
            <p:cNvPr id="231" name="Google Shape;231;p3"/>
            <p:cNvCxnSpPr/>
            <p:nvPr/>
          </p:nvCxnSpPr>
          <p:spPr>
            <a:xfrm>
              <a:off x="9377773" y="3131939"/>
              <a:ext cx="0" cy="29408"/>
            </a:xfrm>
            <a:prstGeom prst="straightConnector1">
              <a:avLst/>
            </a:prstGeom>
            <a:noFill/>
            <a:ln cap="rnd" cmpd="sng" w="14275">
              <a:solidFill>
                <a:schemeClr val="lt1"/>
              </a:solidFill>
              <a:prstDash val="solid"/>
              <a:round/>
              <a:headEnd len="med" w="med" type="none"/>
              <a:tailEnd len="med" w="med" type="none"/>
            </a:ln>
          </p:spPr>
        </p:cxnSp>
        <p:cxnSp>
          <p:nvCxnSpPr>
            <p:cNvPr id="232" name="Google Shape;232;p3"/>
            <p:cNvCxnSpPr/>
            <p:nvPr/>
          </p:nvCxnSpPr>
          <p:spPr>
            <a:xfrm>
              <a:off x="9407181" y="3105472"/>
              <a:ext cx="26468" cy="0"/>
            </a:xfrm>
            <a:prstGeom prst="straightConnector1">
              <a:avLst/>
            </a:prstGeom>
            <a:noFill/>
            <a:ln cap="rnd" cmpd="sng" w="14275">
              <a:solidFill>
                <a:schemeClr val="lt1"/>
              </a:solidFill>
              <a:prstDash val="solid"/>
              <a:round/>
              <a:headEnd len="med" w="med" type="none"/>
              <a:tailEnd len="med" w="med" type="none"/>
            </a:ln>
          </p:spPr>
        </p:cxnSp>
        <p:sp>
          <p:nvSpPr>
            <p:cNvPr id="233" name="Google Shape;233;p3"/>
            <p:cNvSpPr/>
            <p:nvPr/>
          </p:nvSpPr>
          <p:spPr>
            <a:xfrm>
              <a:off x="9683619" y="3049595"/>
              <a:ext cx="111752" cy="111752"/>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34" name="Google Shape;234;p3"/>
            <p:cNvCxnSpPr/>
            <p:nvPr/>
          </p:nvCxnSpPr>
          <p:spPr>
            <a:xfrm rot="10800000">
              <a:off x="9739496" y="3049595"/>
              <a:ext cx="0" cy="26468"/>
            </a:xfrm>
            <a:prstGeom prst="straightConnector1">
              <a:avLst/>
            </a:prstGeom>
            <a:noFill/>
            <a:ln cap="rnd" cmpd="sng" w="14275">
              <a:solidFill>
                <a:schemeClr val="lt1"/>
              </a:solidFill>
              <a:prstDash val="solid"/>
              <a:round/>
              <a:headEnd len="med" w="med" type="none"/>
              <a:tailEnd len="med" w="med" type="none"/>
            </a:ln>
          </p:spPr>
        </p:cxnSp>
        <p:cxnSp>
          <p:nvCxnSpPr>
            <p:cNvPr id="235" name="Google Shape;235;p3"/>
            <p:cNvCxnSpPr/>
            <p:nvPr/>
          </p:nvCxnSpPr>
          <p:spPr>
            <a:xfrm rot="10800000">
              <a:off x="9683619" y="3105472"/>
              <a:ext cx="29408" cy="0"/>
            </a:xfrm>
            <a:prstGeom prst="straightConnector1">
              <a:avLst/>
            </a:prstGeom>
            <a:noFill/>
            <a:ln cap="rnd" cmpd="sng" w="14275">
              <a:solidFill>
                <a:schemeClr val="lt1"/>
              </a:solidFill>
              <a:prstDash val="solid"/>
              <a:round/>
              <a:headEnd len="med" w="med" type="none"/>
              <a:tailEnd len="med" w="med" type="none"/>
            </a:ln>
          </p:spPr>
        </p:cxnSp>
        <p:cxnSp>
          <p:nvCxnSpPr>
            <p:cNvPr id="236" name="Google Shape;236;p3"/>
            <p:cNvCxnSpPr/>
            <p:nvPr/>
          </p:nvCxnSpPr>
          <p:spPr>
            <a:xfrm>
              <a:off x="9739496" y="3131939"/>
              <a:ext cx="0" cy="29408"/>
            </a:xfrm>
            <a:prstGeom prst="straightConnector1">
              <a:avLst/>
            </a:prstGeom>
            <a:noFill/>
            <a:ln cap="rnd" cmpd="sng" w="14275">
              <a:solidFill>
                <a:schemeClr val="lt1"/>
              </a:solidFill>
              <a:prstDash val="solid"/>
              <a:round/>
              <a:headEnd len="med" w="med" type="none"/>
              <a:tailEnd len="med" w="med" type="none"/>
            </a:ln>
          </p:spPr>
        </p:cxnSp>
        <p:cxnSp>
          <p:nvCxnSpPr>
            <p:cNvPr id="237" name="Google Shape;237;p3"/>
            <p:cNvCxnSpPr/>
            <p:nvPr/>
          </p:nvCxnSpPr>
          <p:spPr>
            <a:xfrm>
              <a:off x="9768904" y="3105472"/>
              <a:ext cx="26468" cy="0"/>
            </a:xfrm>
            <a:prstGeom prst="straightConnector1">
              <a:avLst/>
            </a:prstGeom>
            <a:noFill/>
            <a:ln cap="rnd" cmpd="sng" w="14275">
              <a:solidFill>
                <a:schemeClr val="lt1"/>
              </a:solidFill>
              <a:prstDash val="solid"/>
              <a:round/>
              <a:headEnd len="med" w="med" type="none"/>
              <a:tailEnd len="med" w="med" type="none"/>
            </a:ln>
          </p:spPr>
        </p:cxnSp>
        <p:cxnSp>
          <p:nvCxnSpPr>
            <p:cNvPr id="238" name="Google Shape;238;p3"/>
            <p:cNvCxnSpPr/>
            <p:nvPr/>
          </p:nvCxnSpPr>
          <p:spPr>
            <a:xfrm>
              <a:off x="9321898" y="2952549"/>
              <a:ext cx="473475" cy="0"/>
            </a:xfrm>
            <a:prstGeom prst="straightConnector1">
              <a:avLst/>
            </a:prstGeom>
            <a:noFill/>
            <a:ln cap="rnd" cmpd="sng" w="14275">
              <a:solidFill>
                <a:srgbClr val="1DB954"/>
              </a:solidFill>
              <a:prstDash val="solid"/>
              <a:round/>
              <a:headEnd len="med" w="med" type="none"/>
              <a:tailEnd len="med" w="med" type="none"/>
            </a:ln>
          </p:spPr>
        </p:cxnSp>
      </p:grpSp>
      <p:grpSp>
        <p:nvGrpSpPr>
          <p:cNvPr id="239" name="Google Shape;239;p3"/>
          <p:cNvGrpSpPr/>
          <p:nvPr/>
        </p:nvGrpSpPr>
        <p:grpSpPr>
          <a:xfrm>
            <a:off x="6308818" y="1331937"/>
            <a:ext cx="446980" cy="417600"/>
            <a:chOff x="4768851" y="762001"/>
            <a:chExt cx="338138" cy="315912"/>
          </a:xfrm>
        </p:grpSpPr>
        <p:cxnSp>
          <p:nvCxnSpPr>
            <p:cNvPr id="240" name="Google Shape;240;p3"/>
            <p:cNvCxnSpPr/>
            <p:nvPr/>
          </p:nvCxnSpPr>
          <p:spPr>
            <a:xfrm>
              <a:off x="4814889" y="762001"/>
              <a:ext cx="223838" cy="0"/>
            </a:xfrm>
            <a:prstGeom prst="straightConnector1">
              <a:avLst/>
            </a:prstGeom>
            <a:noFill/>
            <a:ln cap="rnd" cmpd="sng" w="14275">
              <a:solidFill>
                <a:srgbClr val="1DB954"/>
              </a:solidFill>
              <a:prstDash val="solid"/>
              <a:round/>
              <a:headEnd len="med" w="med" type="none"/>
              <a:tailEnd len="med" w="med" type="none"/>
            </a:ln>
          </p:spPr>
        </p:cxnSp>
        <p:cxnSp>
          <p:nvCxnSpPr>
            <p:cNvPr id="241" name="Google Shape;241;p3"/>
            <p:cNvCxnSpPr/>
            <p:nvPr/>
          </p:nvCxnSpPr>
          <p:spPr>
            <a:xfrm>
              <a:off x="4814889" y="822326"/>
              <a:ext cx="223838" cy="0"/>
            </a:xfrm>
            <a:prstGeom prst="straightConnector1">
              <a:avLst/>
            </a:prstGeom>
            <a:noFill/>
            <a:ln cap="rnd" cmpd="sng" w="14275">
              <a:solidFill>
                <a:srgbClr val="1DB954"/>
              </a:solidFill>
              <a:prstDash val="solid"/>
              <a:round/>
              <a:headEnd len="med" w="med" type="none"/>
              <a:tailEnd len="med" w="med" type="none"/>
            </a:ln>
          </p:spPr>
        </p:cxnSp>
        <p:cxnSp>
          <p:nvCxnSpPr>
            <p:cNvPr id="242" name="Google Shape;242;p3"/>
            <p:cNvCxnSpPr/>
            <p:nvPr/>
          </p:nvCxnSpPr>
          <p:spPr>
            <a:xfrm>
              <a:off x="4814889" y="882651"/>
              <a:ext cx="209550" cy="0"/>
            </a:xfrm>
            <a:prstGeom prst="straightConnector1">
              <a:avLst/>
            </a:prstGeom>
            <a:noFill/>
            <a:ln cap="rnd" cmpd="sng" w="14275">
              <a:solidFill>
                <a:srgbClr val="1DB954"/>
              </a:solidFill>
              <a:prstDash val="solid"/>
              <a:round/>
              <a:headEnd len="med" w="med" type="none"/>
              <a:tailEnd len="med" w="med" type="none"/>
            </a:ln>
          </p:spPr>
        </p:cxnSp>
        <p:cxnSp>
          <p:nvCxnSpPr>
            <p:cNvPr id="243" name="Google Shape;243;p3"/>
            <p:cNvCxnSpPr/>
            <p:nvPr/>
          </p:nvCxnSpPr>
          <p:spPr>
            <a:xfrm>
              <a:off x="4814889" y="942976"/>
              <a:ext cx="119063" cy="0"/>
            </a:xfrm>
            <a:prstGeom prst="straightConnector1">
              <a:avLst/>
            </a:prstGeom>
            <a:noFill/>
            <a:ln cap="rnd" cmpd="sng" w="14275">
              <a:solidFill>
                <a:srgbClr val="1DB954"/>
              </a:solidFill>
              <a:prstDash val="solid"/>
              <a:round/>
              <a:headEnd len="med" w="med" type="none"/>
              <a:tailEnd len="med" w="med" type="none"/>
            </a:ln>
          </p:spPr>
        </p:cxnSp>
        <p:cxnSp>
          <p:nvCxnSpPr>
            <p:cNvPr id="244" name="Google Shape;244;p3"/>
            <p:cNvCxnSpPr/>
            <p:nvPr/>
          </p:nvCxnSpPr>
          <p:spPr>
            <a:xfrm>
              <a:off x="4814889" y="1001713"/>
              <a:ext cx="119063" cy="0"/>
            </a:xfrm>
            <a:prstGeom prst="straightConnector1">
              <a:avLst/>
            </a:prstGeom>
            <a:noFill/>
            <a:ln cap="rnd" cmpd="sng" w="14275">
              <a:solidFill>
                <a:srgbClr val="1DB954"/>
              </a:solidFill>
              <a:prstDash val="solid"/>
              <a:round/>
              <a:headEnd len="med" w="med" type="none"/>
              <a:tailEnd len="med" w="med" type="none"/>
            </a:ln>
          </p:spPr>
        </p:cxnSp>
        <p:cxnSp>
          <p:nvCxnSpPr>
            <p:cNvPr id="245" name="Google Shape;245;p3"/>
            <p:cNvCxnSpPr/>
            <p:nvPr/>
          </p:nvCxnSpPr>
          <p:spPr>
            <a:xfrm>
              <a:off x="4768851" y="762001"/>
              <a:ext cx="15875" cy="0"/>
            </a:xfrm>
            <a:prstGeom prst="straightConnector1">
              <a:avLst/>
            </a:prstGeom>
            <a:noFill/>
            <a:ln cap="rnd" cmpd="sng" w="14275">
              <a:solidFill>
                <a:srgbClr val="1DB954"/>
              </a:solidFill>
              <a:prstDash val="solid"/>
              <a:round/>
              <a:headEnd len="med" w="med" type="none"/>
              <a:tailEnd len="med" w="med" type="none"/>
            </a:ln>
          </p:spPr>
        </p:cxnSp>
        <p:cxnSp>
          <p:nvCxnSpPr>
            <p:cNvPr id="246" name="Google Shape;246;p3"/>
            <p:cNvCxnSpPr/>
            <p:nvPr/>
          </p:nvCxnSpPr>
          <p:spPr>
            <a:xfrm>
              <a:off x="4768851" y="822326"/>
              <a:ext cx="15875" cy="0"/>
            </a:xfrm>
            <a:prstGeom prst="straightConnector1">
              <a:avLst/>
            </a:prstGeom>
            <a:noFill/>
            <a:ln cap="rnd" cmpd="sng" w="14275">
              <a:solidFill>
                <a:srgbClr val="1DB954"/>
              </a:solidFill>
              <a:prstDash val="solid"/>
              <a:round/>
              <a:headEnd len="med" w="med" type="none"/>
              <a:tailEnd len="med" w="med" type="none"/>
            </a:ln>
          </p:spPr>
        </p:cxnSp>
        <p:cxnSp>
          <p:nvCxnSpPr>
            <p:cNvPr id="247" name="Google Shape;247;p3"/>
            <p:cNvCxnSpPr/>
            <p:nvPr/>
          </p:nvCxnSpPr>
          <p:spPr>
            <a:xfrm>
              <a:off x="4768851" y="882651"/>
              <a:ext cx="15875" cy="0"/>
            </a:xfrm>
            <a:prstGeom prst="straightConnector1">
              <a:avLst/>
            </a:prstGeom>
            <a:noFill/>
            <a:ln cap="rnd" cmpd="sng" w="14275">
              <a:solidFill>
                <a:srgbClr val="1DB954"/>
              </a:solidFill>
              <a:prstDash val="solid"/>
              <a:round/>
              <a:headEnd len="med" w="med" type="none"/>
              <a:tailEnd len="med" w="med" type="none"/>
            </a:ln>
          </p:spPr>
        </p:cxnSp>
        <p:cxnSp>
          <p:nvCxnSpPr>
            <p:cNvPr id="248" name="Google Shape;248;p3"/>
            <p:cNvCxnSpPr/>
            <p:nvPr/>
          </p:nvCxnSpPr>
          <p:spPr>
            <a:xfrm>
              <a:off x="4768851" y="942976"/>
              <a:ext cx="15875" cy="0"/>
            </a:xfrm>
            <a:prstGeom prst="straightConnector1">
              <a:avLst/>
            </a:prstGeom>
            <a:noFill/>
            <a:ln cap="rnd" cmpd="sng" w="14275">
              <a:solidFill>
                <a:srgbClr val="1DB954"/>
              </a:solidFill>
              <a:prstDash val="solid"/>
              <a:round/>
              <a:headEnd len="med" w="med" type="none"/>
              <a:tailEnd len="med" w="med" type="none"/>
            </a:ln>
          </p:spPr>
        </p:cxnSp>
        <p:cxnSp>
          <p:nvCxnSpPr>
            <p:cNvPr id="249" name="Google Shape;249;p3"/>
            <p:cNvCxnSpPr/>
            <p:nvPr/>
          </p:nvCxnSpPr>
          <p:spPr>
            <a:xfrm>
              <a:off x="4768851" y="1001713"/>
              <a:ext cx="15875" cy="0"/>
            </a:xfrm>
            <a:prstGeom prst="straightConnector1">
              <a:avLst/>
            </a:prstGeom>
            <a:noFill/>
            <a:ln cap="rnd" cmpd="sng" w="14275">
              <a:solidFill>
                <a:srgbClr val="1DB954"/>
              </a:solidFill>
              <a:prstDash val="solid"/>
              <a:round/>
              <a:headEnd len="med" w="med" type="none"/>
              <a:tailEnd len="med" w="med" type="none"/>
            </a:ln>
          </p:spPr>
        </p:cxnSp>
        <p:sp>
          <p:nvSpPr>
            <p:cNvPr id="250" name="Google Shape;250;p3"/>
            <p:cNvSpPr/>
            <p:nvPr/>
          </p:nvSpPr>
          <p:spPr>
            <a:xfrm>
              <a:off x="4956176" y="1017588"/>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51" name="Google Shape;251;p3"/>
            <p:cNvSpPr/>
            <p:nvPr/>
          </p:nvSpPr>
          <p:spPr>
            <a:xfrm>
              <a:off x="5016501" y="882651"/>
              <a:ext cx="90488" cy="157163"/>
            </a:xfrm>
            <a:custGeom>
              <a:rect b="b" l="l" r="r" t="t"/>
              <a:pathLst>
                <a:path extrusionOk="0" h="99" w="57">
                  <a:moveTo>
                    <a:pt x="0" y="99"/>
                  </a:moveTo>
                  <a:lnTo>
                    <a:pt x="0" y="38"/>
                  </a:lnTo>
                  <a:lnTo>
                    <a:pt x="57" y="0"/>
                  </a:lnTo>
                  <a:lnTo>
                    <a:pt x="57" y="6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52" name="Google Shape;252;p3"/>
            <p:cNvSpPr/>
            <p:nvPr/>
          </p:nvSpPr>
          <p:spPr>
            <a:xfrm>
              <a:off x="5046664" y="973138"/>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253" name="Google Shape;253;p3"/>
          <p:cNvGrpSpPr/>
          <p:nvPr/>
        </p:nvGrpSpPr>
        <p:grpSpPr>
          <a:xfrm>
            <a:off x="6287112" y="4702543"/>
            <a:ext cx="417600" cy="417600"/>
            <a:chOff x="10719128" y="2699636"/>
            <a:chExt cx="417600" cy="417600"/>
          </a:xfrm>
        </p:grpSpPr>
        <p:sp>
          <p:nvSpPr>
            <p:cNvPr id="254" name="Google Shape;254;p3"/>
            <p:cNvSpPr/>
            <p:nvPr/>
          </p:nvSpPr>
          <p:spPr>
            <a:xfrm>
              <a:off x="10719128" y="2954410"/>
              <a:ext cx="417600" cy="162826"/>
            </a:xfrm>
            <a:custGeom>
              <a:rect b="b" l="l" r="r" t="t"/>
              <a:pathLst>
                <a:path extrusionOk="0" h="36" w="92">
                  <a:moveTo>
                    <a:pt x="92" y="28"/>
                  </a:moveTo>
                  <a:cubicBezTo>
                    <a:pt x="92" y="32"/>
                    <a:pt x="88" y="36"/>
                    <a:pt x="84" y="36"/>
                  </a:cubicBezTo>
                  <a:cubicBezTo>
                    <a:pt x="8" y="36"/>
                    <a:pt x="8" y="36"/>
                    <a:pt x="8" y="36"/>
                  </a:cubicBezTo>
                  <a:cubicBezTo>
                    <a:pt x="4" y="36"/>
                    <a:pt x="0" y="32"/>
                    <a:pt x="0" y="28"/>
                  </a:cubicBezTo>
                  <a:cubicBezTo>
                    <a:pt x="0" y="8"/>
                    <a:pt x="0" y="8"/>
                    <a:pt x="0" y="8"/>
                  </a:cubicBezTo>
                  <a:cubicBezTo>
                    <a:pt x="0" y="4"/>
                    <a:pt x="4" y="0"/>
                    <a:pt x="8" y="0"/>
                  </a:cubicBezTo>
                  <a:cubicBezTo>
                    <a:pt x="84" y="0"/>
                    <a:pt x="84" y="0"/>
                    <a:pt x="84" y="0"/>
                  </a:cubicBezTo>
                  <a:cubicBezTo>
                    <a:pt x="88" y="0"/>
                    <a:pt x="92" y="4"/>
                    <a:pt x="92" y="8"/>
                  </a:cubicBezTo>
                  <a:lnTo>
                    <a:pt x="92" y="28"/>
                  </a:lnTo>
                  <a:close/>
                </a:path>
              </a:pathLst>
            </a:custGeom>
            <a:noFill/>
            <a:ln cap="rnd" cmpd="sng" w="14275">
              <a:solidFill>
                <a:srgbClr val="1DB9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55" name="Google Shape;255;p3"/>
            <p:cNvSpPr/>
            <p:nvPr/>
          </p:nvSpPr>
          <p:spPr>
            <a:xfrm>
              <a:off x="10845557" y="2699636"/>
              <a:ext cx="162826" cy="201138"/>
            </a:xfrm>
            <a:custGeom>
              <a:rect b="b" l="l" r="r" t="t"/>
              <a:pathLst>
                <a:path extrusionOk="0" h="44" w="36">
                  <a:moveTo>
                    <a:pt x="36" y="32"/>
                  </a:moveTo>
                  <a:cubicBezTo>
                    <a:pt x="36" y="39"/>
                    <a:pt x="31" y="44"/>
                    <a:pt x="24" y="44"/>
                  </a:cubicBezTo>
                  <a:cubicBezTo>
                    <a:pt x="12" y="44"/>
                    <a:pt x="12" y="44"/>
                    <a:pt x="12" y="44"/>
                  </a:cubicBezTo>
                  <a:cubicBezTo>
                    <a:pt x="5" y="44"/>
                    <a:pt x="0" y="39"/>
                    <a:pt x="0" y="32"/>
                  </a:cubicBezTo>
                  <a:cubicBezTo>
                    <a:pt x="0" y="12"/>
                    <a:pt x="0" y="12"/>
                    <a:pt x="0" y="12"/>
                  </a:cubicBezTo>
                  <a:cubicBezTo>
                    <a:pt x="0" y="5"/>
                    <a:pt x="5" y="0"/>
                    <a:pt x="12" y="0"/>
                  </a:cubicBezTo>
                  <a:cubicBezTo>
                    <a:pt x="24" y="0"/>
                    <a:pt x="24" y="0"/>
                    <a:pt x="24" y="0"/>
                  </a:cubicBezTo>
                  <a:cubicBezTo>
                    <a:pt x="31" y="0"/>
                    <a:pt x="36" y="5"/>
                    <a:pt x="36" y="12"/>
                  </a:cubicBezTo>
                  <a:lnTo>
                    <a:pt x="36" y="32"/>
                  </a:lnTo>
                  <a:close/>
                </a:path>
              </a:pathLst>
            </a:custGeom>
            <a:noFill/>
            <a:ln cap="rnd" cmpd="sng" w="14275">
              <a:solidFill>
                <a:srgbClr val="1DB9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56" name="Google Shape;256;p3"/>
            <p:cNvCxnSpPr/>
            <p:nvPr/>
          </p:nvCxnSpPr>
          <p:spPr>
            <a:xfrm>
              <a:off x="10927929" y="2854799"/>
              <a:ext cx="0" cy="99611"/>
            </a:xfrm>
            <a:prstGeom prst="straightConnector1">
              <a:avLst/>
            </a:prstGeom>
            <a:noFill/>
            <a:ln cap="rnd" cmpd="sng" w="14275">
              <a:solidFill>
                <a:srgbClr val="1DB954"/>
              </a:solidFill>
              <a:prstDash val="solid"/>
              <a:round/>
              <a:headEnd len="med" w="med" type="none"/>
              <a:tailEnd len="med" w="med" type="none"/>
            </a:ln>
          </p:spPr>
        </p:cxnSp>
        <p:cxnSp>
          <p:nvCxnSpPr>
            <p:cNvPr id="257" name="Google Shape;257;p3"/>
            <p:cNvCxnSpPr/>
            <p:nvPr/>
          </p:nvCxnSpPr>
          <p:spPr>
            <a:xfrm>
              <a:off x="10849389" y="2736032"/>
              <a:ext cx="59384" cy="0"/>
            </a:xfrm>
            <a:prstGeom prst="straightConnector1">
              <a:avLst/>
            </a:prstGeom>
            <a:noFill/>
            <a:ln cap="rnd" cmpd="sng" w="14275">
              <a:solidFill>
                <a:srgbClr val="1DB954"/>
              </a:solidFill>
              <a:prstDash val="solid"/>
              <a:round/>
              <a:headEnd len="med" w="med" type="none"/>
              <a:tailEnd len="med" w="med" type="none"/>
            </a:ln>
          </p:spPr>
        </p:cxnSp>
        <p:cxnSp>
          <p:nvCxnSpPr>
            <p:cNvPr id="258" name="Google Shape;258;p3"/>
            <p:cNvCxnSpPr/>
            <p:nvPr/>
          </p:nvCxnSpPr>
          <p:spPr>
            <a:xfrm>
              <a:off x="10845557" y="2772429"/>
              <a:ext cx="63215" cy="0"/>
            </a:xfrm>
            <a:prstGeom prst="straightConnector1">
              <a:avLst/>
            </a:prstGeom>
            <a:noFill/>
            <a:ln cap="rnd" cmpd="sng" w="14275">
              <a:solidFill>
                <a:srgbClr val="1DB954"/>
              </a:solidFill>
              <a:prstDash val="solid"/>
              <a:round/>
              <a:headEnd len="med" w="med" type="none"/>
              <a:tailEnd len="med" w="med" type="none"/>
            </a:ln>
          </p:spPr>
        </p:cxnSp>
        <p:cxnSp>
          <p:nvCxnSpPr>
            <p:cNvPr id="259" name="Google Shape;259;p3"/>
            <p:cNvCxnSpPr/>
            <p:nvPr/>
          </p:nvCxnSpPr>
          <p:spPr>
            <a:xfrm>
              <a:off x="10845557" y="2808824"/>
              <a:ext cx="63215" cy="0"/>
            </a:xfrm>
            <a:prstGeom prst="straightConnector1">
              <a:avLst/>
            </a:prstGeom>
            <a:noFill/>
            <a:ln cap="rnd" cmpd="sng" w="14275">
              <a:solidFill>
                <a:srgbClr val="1DB954"/>
              </a:solidFill>
              <a:prstDash val="solid"/>
              <a:round/>
              <a:headEnd len="med" w="med" type="none"/>
              <a:tailEnd len="med" w="med" type="none"/>
            </a:ln>
          </p:spPr>
        </p:cxnSp>
        <p:cxnSp>
          <p:nvCxnSpPr>
            <p:cNvPr id="260" name="Google Shape;260;p3"/>
            <p:cNvCxnSpPr/>
            <p:nvPr/>
          </p:nvCxnSpPr>
          <p:spPr>
            <a:xfrm rot="10800000">
              <a:off x="10964324" y="2772429"/>
              <a:ext cx="44059" cy="0"/>
            </a:xfrm>
            <a:prstGeom prst="straightConnector1">
              <a:avLst/>
            </a:prstGeom>
            <a:noFill/>
            <a:ln cap="rnd" cmpd="sng" w="14275">
              <a:solidFill>
                <a:srgbClr val="1DB954"/>
              </a:solidFill>
              <a:prstDash val="solid"/>
              <a:round/>
              <a:headEnd len="med" w="med" type="none"/>
              <a:tailEnd len="med" w="med" type="none"/>
            </a:ln>
          </p:spPr>
        </p:cxnSp>
        <p:cxnSp>
          <p:nvCxnSpPr>
            <p:cNvPr id="261" name="Google Shape;261;p3"/>
            <p:cNvCxnSpPr/>
            <p:nvPr/>
          </p:nvCxnSpPr>
          <p:spPr>
            <a:xfrm rot="10800000">
              <a:off x="10964324" y="2808824"/>
              <a:ext cx="44059" cy="0"/>
            </a:xfrm>
            <a:prstGeom prst="straightConnector1">
              <a:avLst/>
            </a:prstGeom>
            <a:noFill/>
            <a:ln cap="rnd" cmpd="sng" w="14275">
              <a:solidFill>
                <a:srgbClr val="1DB954"/>
              </a:solidFill>
              <a:prstDash val="solid"/>
              <a:round/>
              <a:headEnd len="med" w="med" type="none"/>
              <a:tailEnd len="med" w="med" type="none"/>
            </a:ln>
          </p:spPr>
        </p:cxnSp>
        <p:sp>
          <p:nvSpPr>
            <p:cNvPr id="262" name="Google Shape;262;p3"/>
            <p:cNvSpPr/>
            <p:nvPr/>
          </p:nvSpPr>
          <p:spPr>
            <a:xfrm>
              <a:off x="10845557" y="3000384"/>
              <a:ext cx="36397" cy="70878"/>
            </a:xfrm>
            <a:custGeom>
              <a:rect b="b" l="l" r="r" t="t"/>
              <a:pathLst>
                <a:path extrusionOk="0" h="37" w="19">
                  <a:moveTo>
                    <a:pt x="0" y="37"/>
                  </a:moveTo>
                  <a:lnTo>
                    <a:pt x="0" y="0"/>
                  </a:lnTo>
                  <a:lnTo>
                    <a:pt x="19" y="37"/>
                  </a:lnTo>
                  <a:lnTo>
                    <a:pt x="19" y="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63" name="Google Shape;263;p3"/>
            <p:cNvSpPr/>
            <p:nvPr/>
          </p:nvSpPr>
          <p:spPr>
            <a:xfrm>
              <a:off x="10778512" y="3000384"/>
              <a:ext cx="40228" cy="70878"/>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64" name="Google Shape;264;p3"/>
            <p:cNvCxnSpPr/>
            <p:nvPr/>
          </p:nvCxnSpPr>
          <p:spPr>
            <a:xfrm rot="10800000">
              <a:off x="11014130" y="3000384"/>
              <a:ext cx="0" cy="70878"/>
            </a:xfrm>
            <a:prstGeom prst="straightConnector1">
              <a:avLst/>
            </a:prstGeom>
            <a:noFill/>
            <a:ln cap="rnd" cmpd="sng" w="14275">
              <a:solidFill>
                <a:schemeClr val="lt1"/>
              </a:solidFill>
              <a:prstDash val="solid"/>
              <a:round/>
              <a:headEnd len="med" w="med" type="none"/>
              <a:tailEnd len="med" w="med" type="none"/>
            </a:ln>
          </p:spPr>
        </p:cxnSp>
        <p:sp>
          <p:nvSpPr>
            <p:cNvPr id="265" name="Google Shape;265;p3"/>
            <p:cNvSpPr/>
            <p:nvPr/>
          </p:nvSpPr>
          <p:spPr>
            <a:xfrm>
              <a:off x="10949000" y="3000384"/>
              <a:ext cx="36397" cy="70878"/>
            </a:xfrm>
            <a:custGeom>
              <a:rect b="b" l="l" r="r" t="t"/>
              <a:pathLst>
                <a:path extrusionOk="0" h="37" w="19">
                  <a:moveTo>
                    <a:pt x="19" y="37"/>
                  </a:moveTo>
                  <a:lnTo>
                    <a:pt x="10" y="0"/>
                  </a:lnTo>
                  <a:lnTo>
                    <a:pt x="0" y="37"/>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66" name="Google Shape;266;p3"/>
            <p:cNvCxnSpPr/>
            <p:nvPr/>
          </p:nvCxnSpPr>
          <p:spPr>
            <a:xfrm>
              <a:off x="10954747" y="3054021"/>
              <a:ext cx="26818" cy="0"/>
            </a:xfrm>
            <a:prstGeom prst="straightConnector1">
              <a:avLst/>
            </a:prstGeom>
            <a:noFill/>
            <a:ln cap="rnd" cmpd="sng" w="14275">
              <a:solidFill>
                <a:schemeClr val="lt1"/>
              </a:solidFill>
              <a:prstDash val="solid"/>
              <a:round/>
              <a:headEnd len="med" w="med" type="none"/>
              <a:tailEnd len="med" w="med" type="none"/>
            </a:ln>
          </p:spPr>
        </p:cxnSp>
        <p:sp>
          <p:nvSpPr>
            <p:cNvPr id="267" name="Google Shape;267;p3"/>
            <p:cNvSpPr/>
            <p:nvPr/>
          </p:nvSpPr>
          <p:spPr>
            <a:xfrm>
              <a:off x="11040948" y="3000384"/>
              <a:ext cx="36397" cy="70878"/>
            </a:xfrm>
            <a:custGeom>
              <a:rect b="b" l="l" r="r" t="t"/>
              <a:pathLst>
                <a:path extrusionOk="0" h="16" w="8">
                  <a:moveTo>
                    <a:pt x="0" y="16"/>
                  </a:moveTo>
                  <a:cubicBezTo>
                    <a:pt x="0" y="0"/>
                    <a:pt x="0" y="0"/>
                    <a:pt x="0" y="0"/>
                  </a:cubicBezTo>
                  <a:cubicBezTo>
                    <a:pt x="4" y="0"/>
                    <a:pt x="4" y="0"/>
                    <a:pt x="4" y="0"/>
                  </a:cubicBezTo>
                  <a:cubicBezTo>
                    <a:pt x="7" y="0"/>
                    <a:pt x="8" y="2"/>
                    <a:pt x="8" y="4"/>
                  </a:cubicBezTo>
                  <a:cubicBezTo>
                    <a:pt x="8" y="6"/>
                    <a:pt x="7" y="8"/>
                    <a:pt x="4" y="8"/>
                  </a:cubicBezTo>
                  <a:cubicBezTo>
                    <a:pt x="0" y="8"/>
                    <a:pt x="0" y="8"/>
                    <a:pt x="0" y="8"/>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68" name="Google Shape;268;p3"/>
            <p:cNvCxnSpPr/>
            <p:nvPr/>
          </p:nvCxnSpPr>
          <p:spPr>
            <a:xfrm>
              <a:off x="11058189" y="3036781"/>
              <a:ext cx="19156" cy="34481"/>
            </a:xfrm>
            <a:prstGeom prst="straightConnector1">
              <a:avLst/>
            </a:prstGeom>
            <a:noFill/>
            <a:ln cap="rnd" cmpd="sng" w="14275">
              <a:solidFill>
                <a:schemeClr val="lt1"/>
              </a:solidFill>
              <a:prstDash val="solid"/>
              <a:round/>
              <a:headEnd len="med" w="med" type="none"/>
              <a:tailEnd len="med" w="med" type="none"/>
            </a:ln>
          </p:spPr>
        </p:cxnSp>
      </p:grpSp>
      <p:sp>
        <p:nvSpPr>
          <p:cNvPr id="269" name="Google Shape;269;p3"/>
          <p:cNvSpPr txBox="1"/>
          <p:nvPr/>
        </p:nvSpPr>
        <p:spPr>
          <a:xfrm>
            <a:off x="7022306" y="3259536"/>
            <a:ext cx="2718118" cy="71053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The database provides insights into each song's attributes, popularity, and presence on various music platforms.</a:t>
            </a:r>
            <a:endParaRPr/>
          </a:p>
        </p:txBody>
      </p:sp>
      <p:sp>
        <p:nvSpPr>
          <p:cNvPr id="270" name="Google Shape;270;p3"/>
          <p:cNvSpPr txBox="1"/>
          <p:nvPr/>
        </p:nvSpPr>
        <p:spPr>
          <a:xfrm>
            <a:off x="7022306" y="4965138"/>
            <a:ext cx="2718118" cy="710539"/>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The dataset was taken from Kaggle. </a:t>
            </a:r>
            <a:endParaRPr/>
          </a:p>
        </p:txBody>
      </p:sp>
      <p:grpSp>
        <p:nvGrpSpPr>
          <p:cNvPr id="271" name="Google Shape;271;p3"/>
          <p:cNvGrpSpPr/>
          <p:nvPr/>
        </p:nvGrpSpPr>
        <p:grpSpPr>
          <a:xfrm>
            <a:off x="6951941" y="1524142"/>
            <a:ext cx="2198210" cy="3323826"/>
            <a:chOff x="9809625" y="1531784"/>
            <a:chExt cx="2382375" cy="3323826"/>
          </a:xfrm>
        </p:grpSpPr>
        <p:cxnSp>
          <p:nvCxnSpPr>
            <p:cNvPr id="272" name="Google Shape;272;p3"/>
            <p:cNvCxnSpPr/>
            <p:nvPr/>
          </p:nvCxnSpPr>
          <p:spPr>
            <a:xfrm>
              <a:off x="9809625" y="1531784"/>
              <a:ext cx="2382375" cy="0"/>
            </a:xfrm>
            <a:prstGeom prst="straightConnector1">
              <a:avLst/>
            </a:prstGeom>
            <a:noFill/>
            <a:ln cap="flat" cmpd="sng" w="9525">
              <a:solidFill>
                <a:srgbClr val="3F3F3F"/>
              </a:solidFill>
              <a:prstDash val="solid"/>
              <a:miter lim="800000"/>
              <a:headEnd len="med" w="med" type="oval"/>
              <a:tailEnd len="sm" w="sm" type="none"/>
            </a:ln>
          </p:spPr>
        </p:cxnSp>
        <p:cxnSp>
          <p:nvCxnSpPr>
            <p:cNvPr id="273" name="Google Shape;273;p3"/>
            <p:cNvCxnSpPr/>
            <p:nvPr/>
          </p:nvCxnSpPr>
          <p:spPr>
            <a:xfrm>
              <a:off x="9809625" y="3193697"/>
              <a:ext cx="2382375" cy="0"/>
            </a:xfrm>
            <a:prstGeom prst="straightConnector1">
              <a:avLst/>
            </a:prstGeom>
            <a:noFill/>
            <a:ln cap="flat" cmpd="sng" w="9525">
              <a:solidFill>
                <a:srgbClr val="3F3F3F"/>
              </a:solidFill>
              <a:prstDash val="solid"/>
              <a:miter lim="800000"/>
              <a:headEnd len="med" w="med" type="oval"/>
              <a:tailEnd len="sm" w="sm" type="none"/>
            </a:ln>
          </p:spPr>
        </p:cxnSp>
        <p:cxnSp>
          <p:nvCxnSpPr>
            <p:cNvPr id="274" name="Google Shape;274;p3"/>
            <p:cNvCxnSpPr/>
            <p:nvPr/>
          </p:nvCxnSpPr>
          <p:spPr>
            <a:xfrm>
              <a:off x="9809625" y="4855610"/>
              <a:ext cx="2382375" cy="0"/>
            </a:xfrm>
            <a:prstGeom prst="straightConnector1">
              <a:avLst/>
            </a:prstGeom>
            <a:noFill/>
            <a:ln cap="flat" cmpd="sng" w="9525">
              <a:solidFill>
                <a:srgbClr val="3F3F3F"/>
              </a:solidFill>
              <a:prstDash val="solid"/>
              <a:miter lim="800000"/>
              <a:headEnd len="med" w="med" type="oval"/>
              <a:tailEnd len="sm" w="sm" type="none"/>
            </a:ln>
          </p:spPr>
        </p:cxnSp>
      </p:grpSp>
      <p:grpSp>
        <p:nvGrpSpPr>
          <p:cNvPr id="275" name="Google Shape;275;p3"/>
          <p:cNvGrpSpPr/>
          <p:nvPr/>
        </p:nvGrpSpPr>
        <p:grpSpPr>
          <a:xfrm>
            <a:off x="3528639" y="4280335"/>
            <a:ext cx="176284" cy="156452"/>
            <a:chOff x="3444875" y="1855788"/>
            <a:chExt cx="254000" cy="225425"/>
          </a:xfrm>
        </p:grpSpPr>
        <p:sp>
          <p:nvSpPr>
            <p:cNvPr id="276" name="Google Shape;276;p3"/>
            <p:cNvSpPr/>
            <p:nvPr/>
          </p:nvSpPr>
          <p:spPr>
            <a:xfrm>
              <a:off x="3444875" y="1855788"/>
              <a:ext cx="254000" cy="46038"/>
            </a:xfrm>
            <a:prstGeom prst="rect">
              <a:avLst/>
            </a:pr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77" name="Google Shape;277;p3"/>
            <p:cNvSpPr/>
            <p:nvPr/>
          </p:nvSpPr>
          <p:spPr>
            <a:xfrm>
              <a:off x="3444875" y="1946275"/>
              <a:ext cx="254000" cy="46038"/>
            </a:xfrm>
            <a:prstGeom prst="rect">
              <a:avLst/>
            </a:pr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78" name="Google Shape;278;p3"/>
            <p:cNvSpPr/>
            <p:nvPr/>
          </p:nvSpPr>
          <p:spPr>
            <a:xfrm>
              <a:off x="3444875" y="2036763"/>
              <a:ext cx="254000" cy="44450"/>
            </a:xfrm>
            <a:prstGeom prst="rect">
              <a:avLst/>
            </a:pr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279" name="Google Shape;279;p3"/>
          <p:cNvGrpSpPr/>
          <p:nvPr/>
        </p:nvGrpSpPr>
        <p:grpSpPr>
          <a:xfrm>
            <a:off x="-32" y="0"/>
            <a:ext cx="3078900" cy="6858000"/>
            <a:chOff x="-32" y="0"/>
            <a:chExt cx="3078900" cy="6858000"/>
          </a:xfrm>
        </p:grpSpPr>
        <p:sp>
          <p:nvSpPr>
            <p:cNvPr id="280" name="Google Shape;280;p3"/>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1" name="Google Shape;281;p3"/>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282" name="Google Shape;282;p3"/>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283" name="Google Shape;283;p3"/>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284" name="Google Shape;284;p3"/>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285" name="Google Shape;285;p3"/>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286" name="Google Shape;286;p3"/>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287" name="Google Shape;287;p3"/>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288" name="Google Shape;288;p3"/>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289" name="Google Shape;289;p3"/>
            <p:cNvGrpSpPr/>
            <p:nvPr/>
          </p:nvGrpSpPr>
          <p:grpSpPr>
            <a:xfrm>
              <a:off x="591605" y="1393678"/>
              <a:ext cx="258814" cy="225521"/>
              <a:chOff x="7005638" y="3648076"/>
              <a:chExt cx="344488" cy="300175"/>
            </a:xfrm>
          </p:grpSpPr>
          <p:sp>
            <p:nvSpPr>
              <p:cNvPr id="290" name="Google Shape;290;p3"/>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91" name="Google Shape;291;p3"/>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292" name="Google Shape;292;p3"/>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293" name="Google Shape;293;p3"/>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294" name="Google Shape;294;p3"/>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295" name="Google Shape;295;p3"/>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296" name="Google Shape;296;p3"/>
            <p:cNvGrpSpPr/>
            <p:nvPr/>
          </p:nvGrpSpPr>
          <p:grpSpPr>
            <a:xfrm>
              <a:off x="602695" y="1919256"/>
              <a:ext cx="236526" cy="215990"/>
              <a:chOff x="3398838" y="5076826"/>
              <a:chExt cx="345950" cy="315913"/>
            </a:xfrm>
          </p:grpSpPr>
          <p:sp>
            <p:nvSpPr>
              <p:cNvPr id="297" name="Google Shape;297;p3"/>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98" name="Google Shape;298;p3"/>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299" name="Google Shape;299;p3"/>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00" name="Google Shape;300;p3"/>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01" name="Google Shape;301;p3"/>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02" name="Google Shape;302;p3"/>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303" name="Google Shape;303;p3"/>
            <p:cNvGrpSpPr/>
            <p:nvPr/>
          </p:nvGrpSpPr>
          <p:grpSpPr>
            <a:xfrm>
              <a:off x="607445" y="2440291"/>
              <a:ext cx="226884" cy="216064"/>
              <a:chOff x="5483226" y="731713"/>
              <a:chExt cx="363538" cy="346201"/>
            </a:xfrm>
          </p:grpSpPr>
          <p:sp>
            <p:nvSpPr>
              <p:cNvPr id="304" name="Google Shape;304;p3"/>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05" name="Google Shape;305;p3"/>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306" name="Google Shape;306;p3"/>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307" name="Google Shape;307;p3"/>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08" name="Google Shape;308;p3"/>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09" name="Google Shape;309;p3"/>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10" name="Google Shape;310;p3"/>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11" name="Google Shape;311;p3"/>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312" name="Google Shape;312;p3"/>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313" name="Google Shape;313;p3"/>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314" name="Google Shape;314;p3"/>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315" name="Google Shape;315;p3"/>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316" name="Google Shape;316;p3"/>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317" name="Google Shape;317;p3"/>
            <p:cNvGrpSpPr/>
            <p:nvPr/>
          </p:nvGrpSpPr>
          <p:grpSpPr>
            <a:xfrm>
              <a:off x="622832" y="3606117"/>
              <a:ext cx="191531" cy="276474"/>
              <a:chOff x="3379789" y="1452563"/>
              <a:chExt cx="239713" cy="346025"/>
            </a:xfrm>
          </p:grpSpPr>
          <p:sp>
            <p:nvSpPr>
              <p:cNvPr id="318" name="Google Shape;318;p3"/>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19" name="Google Shape;319;p3"/>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320" name="Google Shape;320;p3"/>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321" name="Google Shape;321;p3"/>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322" name="Google Shape;322;p3"/>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323" name="Google Shape;323;p3"/>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324" name="Google Shape;324;p3"/>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325" name="Google Shape;325;p3"/>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326" name="Google Shape;326;p3"/>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327" name="Google Shape;327;p3"/>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328" name="Google Shape;328;p3"/>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329" name="Google Shape;329;p3"/>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330" name="Google Shape;330;p3"/>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331" name="Google Shape;331;p3"/>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332" name="Google Shape;332;p3"/>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333" name="Google Shape;333;p3"/>
            <p:cNvGrpSpPr/>
            <p:nvPr/>
          </p:nvGrpSpPr>
          <p:grpSpPr>
            <a:xfrm>
              <a:off x="604993" y="4149161"/>
              <a:ext cx="232666" cy="232666"/>
              <a:chOff x="6203951" y="2895601"/>
              <a:chExt cx="346075" cy="346075"/>
            </a:xfrm>
          </p:grpSpPr>
          <p:sp>
            <p:nvSpPr>
              <p:cNvPr id="334" name="Google Shape;334;p3"/>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35" name="Google Shape;335;p3"/>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36" name="Google Shape;336;p3"/>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37" name="Google Shape;337;p3"/>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38" name="Google Shape;338;p3"/>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339" name="Google Shape;339;p3"/>
            <p:cNvGrpSpPr/>
            <p:nvPr/>
          </p:nvGrpSpPr>
          <p:grpSpPr>
            <a:xfrm>
              <a:off x="605029" y="4784991"/>
              <a:ext cx="225419" cy="260072"/>
              <a:chOff x="5581651" y="2895601"/>
              <a:chExt cx="300038" cy="346163"/>
            </a:xfrm>
          </p:grpSpPr>
          <p:sp>
            <p:nvSpPr>
              <p:cNvPr id="340" name="Google Shape;340;p3"/>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41" name="Google Shape;341;p3"/>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42" name="Google Shape;342;p3"/>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43" name="Google Shape;343;p3"/>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44" name="Google Shape;344;p3"/>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45" name="Google Shape;345;p3"/>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346" name="Google Shape;346;p3"/>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351" name="Shape 351"/>
        <p:cNvGrpSpPr/>
        <p:nvPr/>
      </p:nvGrpSpPr>
      <p:grpSpPr>
        <a:xfrm>
          <a:off x="0" y="0"/>
          <a:ext cx="0" cy="0"/>
          <a:chOff x="0" y="0"/>
          <a:chExt cx="0" cy="0"/>
        </a:xfrm>
      </p:grpSpPr>
      <p:sp>
        <p:nvSpPr>
          <p:cNvPr id="352" name="Google Shape;352;p4"/>
          <p:cNvSpPr txBox="1"/>
          <p:nvPr/>
        </p:nvSpPr>
        <p:spPr>
          <a:xfrm>
            <a:off x="3474402" y="388280"/>
            <a:ext cx="3895618" cy="76944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Data Cleaning</a:t>
            </a:r>
            <a:endParaRPr b="1" sz="4400">
              <a:solidFill>
                <a:schemeClr val="lt1"/>
              </a:solidFill>
              <a:latin typeface="Quattrocento Sans"/>
              <a:ea typeface="Quattrocento Sans"/>
              <a:cs typeface="Quattrocento Sans"/>
              <a:sym typeface="Quattrocento Sans"/>
            </a:endParaRPr>
          </a:p>
        </p:txBody>
      </p:sp>
      <p:sp>
        <p:nvSpPr>
          <p:cNvPr id="353" name="Google Shape;353;p4"/>
          <p:cNvSpPr/>
          <p:nvPr/>
        </p:nvSpPr>
        <p:spPr>
          <a:xfrm>
            <a:off x="11079126" y="6308725"/>
            <a:ext cx="777912" cy="549275"/>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354" name="Google Shape;354;p4"/>
          <p:cNvCxnSpPr/>
          <p:nvPr/>
        </p:nvCxnSpPr>
        <p:spPr>
          <a:xfrm>
            <a:off x="3428683" y="6583362"/>
            <a:ext cx="7101840" cy="0"/>
          </a:xfrm>
          <a:prstGeom prst="straightConnector1">
            <a:avLst/>
          </a:prstGeom>
          <a:noFill/>
          <a:ln cap="flat" cmpd="sng" w="9525">
            <a:solidFill>
              <a:schemeClr val="lt1"/>
            </a:solidFill>
            <a:prstDash val="solid"/>
            <a:miter lim="800000"/>
            <a:headEnd len="sm" w="sm" type="none"/>
            <a:tailEnd len="sm" w="sm" type="none"/>
          </a:ln>
        </p:spPr>
      </p:cxnSp>
      <p:sp>
        <p:nvSpPr>
          <p:cNvPr id="355" name="Google Shape;355;p4"/>
          <p:cNvSpPr txBox="1"/>
          <p:nvPr>
            <p:ph idx="12" type="sldNum"/>
          </p:nvPr>
        </p:nvSpPr>
        <p:spPr>
          <a:xfrm>
            <a:off x="11174553" y="6400800"/>
            <a:ext cx="58705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4</a:t>
            </a:r>
            <a:endParaRPr/>
          </a:p>
        </p:txBody>
      </p:sp>
      <p:sp>
        <p:nvSpPr>
          <p:cNvPr id="356" name="Google Shape;356;p4"/>
          <p:cNvSpPr txBox="1"/>
          <p:nvPr/>
        </p:nvSpPr>
        <p:spPr>
          <a:xfrm>
            <a:off x="4076130" y="1334632"/>
            <a:ext cx="3413857" cy="116224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First, we analyzed the information included in the dataset and started by creating a sample with the 100 songs that had the higher number of streams in Spotify during the analyzed period.</a:t>
            </a:r>
            <a:endParaRPr/>
          </a:p>
        </p:txBody>
      </p:sp>
      <p:sp>
        <p:nvSpPr>
          <p:cNvPr id="357" name="Google Shape;357;p4"/>
          <p:cNvSpPr txBox="1"/>
          <p:nvPr/>
        </p:nvSpPr>
        <p:spPr>
          <a:xfrm>
            <a:off x="8370106" y="1393678"/>
            <a:ext cx="3391500" cy="7104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Using jupyter notebook, we created a DataFrame with the sample data, which will be the one that we’ll use for the following sections of the analysis.</a:t>
            </a:r>
            <a:endParaRPr/>
          </a:p>
        </p:txBody>
      </p:sp>
      <p:cxnSp>
        <p:nvCxnSpPr>
          <p:cNvPr id="358" name="Google Shape;358;p4"/>
          <p:cNvCxnSpPr/>
          <p:nvPr/>
        </p:nvCxnSpPr>
        <p:spPr>
          <a:xfrm>
            <a:off x="3904353" y="1427265"/>
            <a:ext cx="0" cy="525272"/>
          </a:xfrm>
          <a:prstGeom prst="straightConnector1">
            <a:avLst/>
          </a:prstGeom>
          <a:noFill/>
          <a:ln cap="flat" cmpd="sng" w="9525">
            <a:solidFill>
              <a:srgbClr val="1DB954"/>
            </a:solidFill>
            <a:prstDash val="solid"/>
            <a:miter lim="800000"/>
            <a:headEnd len="sm" w="sm" type="none"/>
            <a:tailEnd len="sm" w="sm" type="none"/>
          </a:ln>
        </p:spPr>
      </p:cxnSp>
      <p:cxnSp>
        <p:nvCxnSpPr>
          <p:cNvPr id="359" name="Google Shape;359;p4"/>
          <p:cNvCxnSpPr/>
          <p:nvPr/>
        </p:nvCxnSpPr>
        <p:spPr>
          <a:xfrm>
            <a:off x="8205086" y="1486311"/>
            <a:ext cx="0" cy="525300"/>
          </a:xfrm>
          <a:prstGeom prst="straightConnector1">
            <a:avLst/>
          </a:prstGeom>
          <a:noFill/>
          <a:ln cap="flat" cmpd="sng" w="9525">
            <a:solidFill>
              <a:srgbClr val="1DB954"/>
            </a:solidFill>
            <a:prstDash val="solid"/>
            <a:miter lim="800000"/>
            <a:headEnd len="sm" w="sm" type="none"/>
            <a:tailEnd len="sm" w="sm" type="none"/>
          </a:ln>
        </p:spPr>
      </p:cxnSp>
      <p:grpSp>
        <p:nvGrpSpPr>
          <p:cNvPr id="360" name="Google Shape;360;p4"/>
          <p:cNvGrpSpPr/>
          <p:nvPr/>
        </p:nvGrpSpPr>
        <p:grpSpPr>
          <a:xfrm>
            <a:off x="3386818" y="1481101"/>
            <a:ext cx="417600" cy="417600"/>
            <a:chOff x="6203951" y="3616326"/>
            <a:chExt cx="346075" cy="346075"/>
          </a:xfrm>
        </p:grpSpPr>
        <p:sp>
          <p:nvSpPr>
            <p:cNvPr id="361" name="Google Shape;361;p4"/>
            <p:cNvSpPr/>
            <p:nvPr/>
          </p:nvSpPr>
          <p:spPr>
            <a:xfrm>
              <a:off x="6203951" y="3616326"/>
              <a:ext cx="346075" cy="346075"/>
            </a:xfrm>
            <a:prstGeom prst="ellipse">
              <a:avLst/>
            </a:prstGeom>
            <a:noFill/>
            <a:ln cap="rnd" cmpd="sng" w="14275">
              <a:solidFill>
                <a:srgbClr val="1DB9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62" name="Google Shape;362;p4"/>
            <p:cNvSpPr/>
            <p:nvPr/>
          </p:nvSpPr>
          <p:spPr>
            <a:xfrm>
              <a:off x="6324601" y="3722688"/>
              <a:ext cx="134938" cy="134938"/>
            </a:xfrm>
            <a:custGeom>
              <a:rect b="b" l="l" r="r" t="t"/>
              <a:pathLst>
                <a:path extrusionOk="0" h="85" w="85">
                  <a:moveTo>
                    <a:pt x="0" y="85"/>
                  </a:moveTo>
                  <a:lnTo>
                    <a:pt x="0" y="0"/>
                  </a:lnTo>
                  <a:lnTo>
                    <a:pt x="85" y="42"/>
                  </a:lnTo>
                  <a:lnTo>
                    <a:pt x="0" y="85"/>
                  </a:ln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363" name="Google Shape;363;p4"/>
          <p:cNvGrpSpPr/>
          <p:nvPr/>
        </p:nvGrpSpPr>
        <p:grpSpPr>
          <a:xfrm>
            <a:off x="7694300" y="1540150"/>
            <a:ext cx="415694" cy="417609"/>
            <a:chOff x="7646989" y="3616326"/>
            <a:chExt cx="344488" cy="346075"/>
          </a:xfrm>
        </p:grpSpPr>
        <p:sp>
          <p:nvSpPr>
            <p:cNvPr id="364" name="Google Shape;364;p4"/>
            <p:cNvSpPr/>
            <p:nvPr/>
          </p:nvSpPr>
          <p:spPr>
            <a:xfrm>
              <a:off x="7646989" y="3616326"/>
              <a:ext cx="344488" cy="346075"/>
            </a:xfrm>
            <a:prstGeom prst="ellipse">
              <a:avLst/>
            </a:prstGeom>
            <a:noFill/>
            <a:ln cap="rnd" cmpd="sng" w="14275">
              <a:solidFill>
                <a:srgbClr val="1DB954"/>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65" name="Google Shape;365;p4"/>
            <p:cNvSpPr/>
            <p:nvPr/>
          </p:nvSpPr>
          <p:spPr>
            <a:xfrm>
              <a:off x="7856539" y="3722688"/>
              <a:ext cx="30163" cy="134938"/>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66" name="Google Shape;366;p4"/>
            <p:cNvSpPr/>
            <p:nvPr/>
          </p:nvSpPr>
          <p:spPr>
            <a:xfrm>
              <a:off x="7751764" y="3722688"/>
              <a:ext cx="74613" cy="134938"/>
            </a:xfrm>
            <a:custGeom>
              <a:rect b="b" l="l" r="r" t="t"/>
              <a:pathLst>
                <a:path extrusionOk="0" h="85" w="47">
                  <a:moveTo>
                    <a:pt x="0" y="85"/>
                  </a:moveTo>
                  <a:lnTo>
                    <a:pt x="47" y="42"/>
                  </a:lnTo>
                  <a:lnTo>
                    <a:pt x="0" y="0"/>
                  </a:lnTo>
                  <a:lnTo>
                    <a:pt x="0" y="85"/>
                  </a:ln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id="367" name="Google Shape;367;p4"/>
          <p:cNvPicPr preferRelativeResize="0"/>
          <p:nvPr/>
        </p:nvPicPr>
        <p:blipFill>
          <a:blip r:embed="rId3">
            <a:alphaModFix/>
          </a:blip>
          <a:stretch>
            <a:fillRect/>
          </a:stretch>
        </p:blipFill>
        <p:spPr>
          <a:xfrm>
            <a:off x="4076125" y="2656350"/>
            <a:ext cx="6434947" cy="2947225"/>
          </a:xfrm>
          <a:prstGeom prst="rect">
            <a:avLst/>
          </a:prstGeom>
          <a:noFill/>
          <a:ln>
            <a:noFill/>
          </a:ln>
        </p:spPr>
      </p:pic>
      <p:grpSp>
        <p:nvGrpSpPr>
          <p:cNvPr id="368" name="Google Shape;368;p4"/>
          <p:cNvGrpSpPr/>
          <p:nvPr/>
        </p:nvGrpSpPr>
        <p:grpSpPr>
          <a:xfrm>
            <a:off x="-32" y="0"/>
            <a:ext cx="3078900" cy="6858000"/>
            <a:chOff x="-32" y="0"/>
            <a:chExt cx="3078900" cy="6858000"/>
          </a:xfrm>
        </p:grpSpPr>
        <p:sp>
          <p:nvSpPr>
            <p:cNvPr id="369" name="Google Shape;369;p4"/>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70" name="Google Shape;370;p4"/>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371" name="Google Shape;371;p4"/>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372" name="Google Shape;372;p4"/>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373" name="Google Shape;373;p4"/>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374" name="Google Shape;374;p4"/>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375" name="Google Shape;375;p4"/>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376" name="Google Shape;376;p4"/>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377" name="Google Shape;377;p4"/>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378" name="Google Shape;378;p4"/>
            <p:cNvGrpSpPr/>
            <p:nvPr/>
          </p:nvGrpSpPr>
          <p:grpSpPr>
            <a:xfrm>
              <a:off x="591605" y="1393678"/>
              <a:ext cx="258814" cy="225521"/>
              <a:chOff x="7005638" y="3648076"/>
              <a:chExt cx="344488" cy="300175"/>
            </a:xfrm>
          </p:grpSpPr>
          <p:sp>
            <p:nvSpPr>
              <p:cNvPr id="379" name="Google Shape;379;p4"/>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380" name="Google Shape;380;p4"/>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381" name="Google Shape;381;p4"/>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382" name="Google Shape;382;p4"/>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383" name="Google Shape;383;p4"/>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384" name="Google Shape;384;p4"/>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385" name="Google Shape;385;p4"/>
            <p:cNvGrpSpPr/>
            <p:nvPr/>
          </p:nvGrpSpPr>
          <p:grpSpPr>
            <a:xfrm>
              <a:off x="602695" y="1919256"/>
              <a:ext cx="236526" cy="215990"/>
              <a:chOff x="3398838" y="5076826"/>
              <a:chExt cx="345950" cy="315913"/>
            </a:xfrm>
          </p:grpSpPr>
          <p:sp>
            <p:nvSpPr>
              <p:cNvPr id="386" name="Google Shape;386;p4"/>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87" name="Google Shape;387;p4"/>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88" name="Google Shape;388;p4"/>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89" name="Google Shape;389;p4"/>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90" name="Google Shape;390;p4"/>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91" name="Google Shape;391;p4"/>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392" name="Google Shape;392;p4"/>
            <p:cNvGrpSpPr/>
            <p:nvPr/>
          </p:nvGrpSpPr>
          <p:grpSpPr>
            <a:xfrm>
              <a:off x="607445" y="2440291"/>
              <a:ext cx="226884" cy="216064"/>
              <a:chOff x="5483226" y="731713"/>
              <a:chExt cx="363538" cy="346201"/>
            </a:xfrm>
          </p:grpSpPr>
          <p:sp>
            <p:nvSpPr>
              <p:cNvPr id="393" name="Google Shape;393;p4"/>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394" name="Google Shape;394;p4"/>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395" name="Google Shape;395;p4"/>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396" name="Google Shape;396;p4"/>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97" name="Google Shape;397;p4"/>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98" name="Google Shape;398;p4"/>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399" name="Google Shape;399;p4"/>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400" name="Google Shape;400;p4"/>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401" name="Google Shape;401;p4"/>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402" name="Google Shape;402;p4"/>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403" name="Google Shape;403;p4"/>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404" name="Google Shape;404;p4"/>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405" name="Google Shape;405;p4"/>
            <p:cNvPicPr preferRelativeResize="0"/>
            <p:nvPr/>
          </p:nvPicPr>
          <p:blipFill rotWithShape="1">
            <a:blip r:embed="rId4">
              <a:alphaModFix/>
            </a:blip>
            <a:srcRect b="0" l="0" r="0" t="0"/>
            <a:stretch/>
          </p:blipFill>
          <p:spPr>
            <a:xfrm>
              <a:off x="591709" y="3094029"/>
              <a:ext cx="258819" cy="258819"/>
            </a:xfrm>
            <a:prstGeom prst="rect">
              <a:avLst/>
            </a:prstGeom>
            <a:noFill/>
            <a:ln>
              <a:noFill/>
            </a:ln>
          </p:spPr>
        </p:pic>
        <p:grpSp>
          <p:nvGrpSpPr>
            <p:cNvPr id="406" name="Google Shape;406;p4"/>
            <p:cNvGrpSpPr/>
            <p:nvPr/>
          </p:nvGrpSpPr>
          <p:grpSpPr>
            <a:xfrm>
              <a:off x="622832" y="3606117"/>
              <a:ext cx="191531" cy="276474"/>
              <a:chOff x="3379789" y="1452563"/>
              <a:chExt cx="239713" cy="346025"/>
            </a:xfrm>
          </p:grpSpPr>
          <p:sp>
            <p:nvSpPr>
              <p:cNvPr id="407" name="Google Shape;407;p4"/>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08" name="Google Shape;408;p4"/>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409" name="Google Shape;409;p4"/>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410" name="Google Shape;410;p4"/>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411" name="Google Shape;411;p4"/>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412" name="Google Shape;412;p4"/>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413" name="Google Shape;413;p4"/>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414" name="Google Shape;414;p4"/>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415" name="Google Shape;415;p4"/>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416" name="Google Shape;416;p4"/>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417" name="Google Shape;417;p4"/>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418" name="Google Shape;418;p4"/>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419" name="Google Shape;419;p4"/>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420" name="Google Shape;420;p4"/>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421" name="Google Shape;421;p4"/>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422" name="Google Shape;422;p4"/>
            <p:cNvGrpSpPr/>
            <p:nvPr/>
          </p:nvGrpSpPr>
          <p:grpSpPr>
            <a:xfrm>
              <a:off x="604993" y="4149161"/>
              <a:ext cx="232666" cy="232666"/>
              <a:chOff x="6203951" y="2895601"/>
              <a:chExt cx="346075" cy="346075"/>
            </a:xfrm>
          </p:grpSpPr>
          <p:sp>
            <p:nvSpPr>
              <p:cNvPr id="423" name="Google Shape;423;p4"/>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24" name="Google Shape;424;p4"/>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25" name="Google Shape;425;p4"/>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26" name="Google Shape;426;p4"/>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27" name="Google Shape;427;p4"/>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428" name="Google Shape;428;p4"/>
            <p:cNvGrpSpPr/>
            <p:nvPr/>
          </p:nvGrpSpPr>
          <p:grpSpPr>
            <a:xfrm>
              <a:off x="605029" y="4784991"/>
              <a:ext cx="225419" cy="260072"/>
              <a:chOff x="5581651" y="2895601"/>
              <a:chExt cx="300038" cy="346163"/>
            </a:xfrm>
          </p:grpSpPr>
          <p:sp>
            <p:nvSpPr>
              <p:cNvPr id="429" name="Google Shape;429;p4"/>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30" name="Google Shape;430;p4"/>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31" name="Google Shape;431;p4"/>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32" name="Google Shape;432;p4"/>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33" name="Google Shape;433;p4"/>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34" name="Google Shape;434;p4"/>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435" name="Google Shape;435;p4"/>
            <p:cNvPicPr preferRelativeResize="0"/>
            <p:nvPr/>
          </p:nvPicPr>
          <p:blipFill rotWithShape="1">
            <a:blip r:embed="rId5">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440" name="Shape 440"/>
        <p:cNvGrpSpPr/>
        <p:nvPr/>
      </p:nvGrpSpPr>
      <p:grpSpPr>
        <a:xfrm>
          <a:off x="0" y="0"/>
          <a:ext cx="0" cy="0"/>
          <a:chOff x="0" y="0"/>
          <a:chExt cx="0" cy="0"/>
        </a:xfrm>
      </p:grpSpPr>
      <p:sp>
        <p:nvSpPr>
          <p:cNvPr id="441" name="Google Shape;441;g2cb7e6eddc9_1_161"/>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442" name="Google Shape;442;g2cb7e6eddc9_1_161"/>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443" name="Google Shape;443;g2cb7e6eddc9_1_161"/>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5</a:t>
            </a:r>
            <a:endParaRPr/>
          </a:p>
        </p:txBody>
      </p:sp>
      <p:sp>
        <p:nvSpPr>
          <p:cNvPr id="444" name="Google Shape;444;g2cb7e6eddc9_1_161"/>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Platform</a:t>
            </a:r>
            <a:r>
              <a:rPr b="1" lang="en-US" sz="4400">
                <a:solidFill>
                  <a:srgbClr val="1DB954"/>
                </a:solidFill>
                <a:latin typeface="Quattrocento Sans"/>
                <a:ea typeface="Quattrocento Sans"/>
                <a:cs typeface="Quattrocento Sans"/>
                <a:sym typeface="Quattrocento Sans"/>
              </a:rPr>
              <a:t> Comparison</a:t>
            </a:r>
            <a:endParaRPr b="1" sz="4400">
              <a:solidFill>
                <a:schemeClr val="lt1"/>
              </a:solidFill>
              <a:latin typeface="Quattrocento Sans"/>
              <a:ea typeface="Quattrocento Sans"/>
              <a:cs typeface="Quattrocento Sans"/>
              <a:sym typeface="Quattrocento Sans"/>
            </a:endParaRPr>
          </a:p>
        </p:txBody>
      </p:sp>
      <p:sp>
        <p:nvSpPr>
          <p:cNvPr id="445" name="Google Shape;445;g2cb7e6eddc9_1_161"/>
          <p:cNvSpPr txBox="1"/>
          <p:nvPr/>
        </p:nvSpPr>
        <p:spPr>
          <a:xfrm>
            <a:off x="3474400" y="1088550"/>
            <a:ext cx="8000100" cy="104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We found positive correlations between the number of streams in Spotify and the presence of each song in Spotify and Apple Music Playlists, although the correlation was stronger for the </a:t>
            </a:r>
            <a:r>
              <a:rPr lang="en-US">
                <a:solidFill>
                  <a:schemeClr val="lt1"/>
                </a:solidFill>
                <a:latin typeface="Quattrocento Sans"/>
                <a:ea typeface="Quattrocento Sans"/>
                <a:cs typeface="Quattrocento Sans"/>
                <a:sym typeface="Quattrocento Sans"/>
              </a:rPr>
              <a:t>second</a:t>
            </a:r>
            <a:r>
              <a:rPr lang="en-US">
                <a:solidFill>
                  <a:schemeClr val="lt1"/>
                </a:solidFill>
                <a:latin typeface="Quattrocento Sans"/>
                <a:ea typeface="Quattrocento Sans"/>
                <a:cs typeface="Quattrocento Sans"/>
                <a:sym typeface="Quattrocento Sans"/>
              </a:rPr>
              <a:t> one.</a:t>
            </a:r>
            <a:endParaRPr>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chemeClr val="lt1"/>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It is important to highlight that the playlists that are being considered are the official playlists developed by each platform. Therefore, our advice the the record company would be that arranging with the platform the inclusion of the song in the official playlists could be a good marketing campaign for promoting the song.</a:t>
            </a:r>
            <a:endParaRPr>
              <a:solidFill>
                <a:schemeClr val="lt1"/>
              </a:solidFill>
              <a:latin typeface="Quattrocento Sans"/>
              <a:ea typeface="Quattrocento Sans"/>
              <a:cs typeface="Quattrocento Sans"/>
              <a:sym typeface="Quattrocento Sans"/>
            </a:endParaRPr>
          </a:p>
        </p:txBody>
      </p:sp>
      <p:pic>
        <p:nvPicPr>
          <p:cNvPr id="446" name="Google Shape;446;g2cb7e6eddc9_1_161"/>
          <p:cNvPicPr preferRelativeResize="0"/>
          <p:nvPr/>
        </p:nvPicPr>
        <p:blipFill>
          <a:blip r:embed="rId3">
            <a:alphaModFix/>
          </a:blip>
          <a:stretch>
            <a:fillRect/>
          </a:stretch>
        </p:blipFill>
        <p:spPr>
          <a:xfrm>
            <a:off x="3550300" y="2909150"/>
            <a:ext cx="3896675" cy="2724050"/>
          </a:xfrm>
          <a:prstGeom prst="rect">
            <a:avLst/>
          </a:prstGeom>
          <a:noFill/>
          <a:ln>
            <a:noFill/>
          </a:ln>
        </p:spPr>
      </p:pic>
      <p:pic>
        <p:nvPicPr>
          <p:cNvPr id="447" name="Google Shape;447;g2cb7e6eddc9_1_161"/>
          <p:cNvPicPr preferRelativeResize="0"/>
          <p:nvPr/>
        </p:nvPicPr>
        <p:blipFill>
          <a:blip r:embed="rId4">
            <a:alphaModFix/>
          </a:blip>
          <a:stretch>
            <a:fillRect/>
          </a:stretch>
        </p:blipFill>
        <p:spPr>
          <a:xfrm>
            <a:off x="7757087" y="2909151"/>
            <a:ext cx="3758339" cy="2724050"/>
          </a:xfrm>
          <a:prstGeom prst="rect">
            <a:avLst/>
          </a:prstGeom>
          <a:noFill/>
          <a:ln>
            <a:noFill/>
          </a:ln>
        </p:spPr>
      </p:pic>
      <p:grpSp>
        <p:nvGrpSpPr>
          <p:cNvPr id="448" name="Google Shape;448;g2cb7e6eddc9_1_161"/>
          <p:cNvGrpSpPr/>
          <p:nvPr/>
        </p:nvGrpSpPr>
        <p:grpSpPr>
          <a:xfrm>
            <a:off x="-32" y="0"/>
            <a:ext cx="3078900" cy="6858000"/>
            <a:chOff x="-32" y="0"/>
            <a:chExt cx="3078900" cy="6858000"/>
          </a:xfrm>
        </p:grpSpPr>
        <p:sp>
          <p:nvSpPr>
            <p:cNvPr id="449" name="Google Shape;449;g2cb7e6eddc9_1_161"/>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50" name="Google Shape;450;g2cb7e6eddc9_1_161"/>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451" name="Google Shape;451;g2cb7e6eddc9_1_161"/>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452" name="Google Shape;452;g2cb7e6eddc9_1_161"/>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453" name="Google Shape;453;g2cb7e6eddc9_1_161"/>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454" name="Google Shape;454;g2cb7e6eddc9_1_161"/>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455" name="Google Shape;455;g2cb7e6eddc9_1_161"/>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456" name="Google Shape;456;g2cb7e6eddc9_1_161"/>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457" name="Google Shape;457;g2cb7e6eddc9_1_161"/>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458" name="Google Shape;458;g2cb7e6eddc9_1_161"/>
            <p:cNvGrpSpPr/>
            <p:nvPr/>
          </p:nvGrpSpPr>
          <p:grpSpPr>
            <a:xfrm>
              <a:off x="591605" y="1393678"/>
              <a:ext cx="258814" cy="225521"/>
              <a:chOff x="7005638" y="3648076"/>
              <a:chExt cx="344488" cy="300175"/>
            </a:xfrm>
          </p:grpSpPr>
          <p:sp>
            <p:nvSpPr>
              <p:cNvPr id="459" name="Google Shape;459;g2cb7e6eddc9_1_161"/>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460" name="Google Shape;460;g2cb7e6eddc9_1_161"/>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461" name="Google Shape;461;g2cb7e6eddc9_1_161"/>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462" name="Google Shape;462;g2cb7e6eddc9_1_161"/>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463" name="Google Shape;463;g2cb7e6eddc9_1_161"/>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464" name="Google Shape;464;g2cb7e6eddc9_1_161"/>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465" name="Google Shape;465;g2cb7e6eddc9_1_161"/>
            <p:cNvGrpSpPr/>
            <p:nvPr/>
          </p:nvGrpSpPr>
          <p:grpSpPr>
            <a:xfrm>
              <a:off x="602695" y="1919256"/>
              <a:ext cx="236526" cy="215990"/>
              <a:chOff x="3398838" y="5076826"/>
              <a:chExt cx="345950" cy="315913"/>
            </a:xfrm>
          </p:grpSpPr>
          <p:sp>
            <p:nvSpPr>
              <p:cNvPr id="466" name="Google Shape;466;g2cb7e6eddc9_1_161"/>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67" name="Google Shape;467;g2cb7e6eddc9_1_161"/>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68" name="Google Shape;468;g2cb7e6eddc9_1_161"/>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69" name="Google Shape;469;g2cb7e6eddc9_1_161"/>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70" name="Google Shape;470;g2cb7e6eddc9_1_161"/>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71" name="Google Shape;471;g2cb7e6eddc9_1_161"/>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472" name="Google Shape;472;g2cb7e6eddc9_1_161"/>
            <p:cNvGrpSpPr/>
            <p:nvPr/>
          </p:nvGrpSpPr>
          <p:grpSpPr>
            <a:xfrm>
              <a:off x="607445" y="2440291"/>
              <a:ext cx="226884" cy="216064"/>
              <a:chOff x="5483226" y="731713"/>
              <a:chExt cx="363538" cy="346201"/>
            </a:xfrm>
          </p:grpSpPr>
          <p:sp>
            <p:nvSpPr>
              <p:cNvPr id="473" name="Google Shape;473;g2cb7e6eddc9_1_161"/>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74" name="Google Shape;474;g2cb7e6eddc9_1_161"/>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475" name="Google Shape;475;g2cb7e6eddc9_1_161"/>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476" name="Google Shape;476;g2cb7e6eddc9_1_161"/>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477" name="Google Shape;477;g2cb7e6eddc9_1_161"/>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478" name="Google Shape;478;g2cb7e6eddc9_1_161"/>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479" name="Google Shape;479;g2cb7e6eddc9_1_161"/>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480" name="Google Shape;480;g2cb7e6eddc9_1_161"/>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481" name="Google Shape;481;g2cb7e6eddc9_1_161"/>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482" name="Google Shape;482;g2cb7e6eddc9_1_161"/>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483" name="Google Shape;483;g2cb7e6eddc9_1_161"/>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484" name="Google Shape;484;g2cb7e6eddc9_1_161"/>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485" name="Google Shape;485;g2cb7e6eddc9_1_161"/>
            <p:cNvPicPr preferRelativeResize="0"/>
            <p:nvPr/>
          </p:nvPicPr>
          <p:blipFill rotWithShape="1">
            <a:blip r:embed="rId5">
              <a:alphaModFix/>
            </a:blip>
            <a:srcRect b="0" l="0" r="0" t="0"/>
            <a:stretch/>
          </p:blipFill>
          <p:spPr>
            <a:xfrm>
              <a:off x="591709" y="3094029"/>
              <a:ext cx="258819" cy="258819"/>
            </a:xfrm>
            <a:prstGeom prst="rect">
              <a:avLst/>
            </a:prstGeom>
            <a:noFill/>
            <a:ln>
              <a:noFill/>
            </a:ln>
          </p:spPr>
        </p:pic>
        <p:grpSp>
          <p:nvGrpSpPr>
            <p:cNvPr id="486" name="Google Shape;486;g2cb7e6eddc9_1_161"/>
            <p:cNvGrpSpPr/>
            <p:nvPr/>
          </p:nvGrpSpPr>
          <p:grpSpPr>
            <a:xfrm>
              <a:off x="622832" y="3606117"/>
              <a:ext cx="191531" cy="276474"/>
              <a:chOff x="3379789" y="1452563"/>
              <a:chExt cx="239713" cy="346025"/>
            </a:xfrm>
          </p:grpSpPr>
          <p:sp>
            <p:nvSpPr>
              <p:cNvPr id="487" name="Google Shape;487;g2cb7e6eddc9_1_161"/>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488" name="Google Shape;488;g2cb7e6eddc9_1_161"/>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489" name="Google Shape;489;g2cb7e6eddc9_1_161"/>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490" name="Google Shape;490;g2cb7e6eddc9_1_161"/>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491" name="Google Shape;491;g2cb7e6eddc9_1_161"/>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492" name="Google Shape;492;g2cb7e6eddc9_1_161"/>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493" name="Google Shape;493;g2cb7e6eddc9_1_161"/>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494" name="Google Shape;494;g2cb7e6eddc9_1_161"/>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495" name="Google Shape;495;g2cb7e6eddc9_1_161"/>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496" name="Google Shape;496;g2cb7e6eddc9_1_161"/>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497" name="Google Shape;497;g2cb7e6eddc9_1_161"/>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498" name="Google Shape;498;g2cb7e6eddc9_1_161"/>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499" name="Google Shape;499;g2cb7e6eddc9_1_161"/>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500" name="Google Shape;500;g2cb7e6eddc9_1_161"/>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501" name="Google Shape;501;g2cb7e6eddc9_1_161"/>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502" name="Google Shape;502;g2cb7e6eddc9_1_161"/>
            <p:cNvGrpSpPr/>
            <p:nvPr/>
          </p:nvGrpSpPr>
          <p:grpSpPr>
            <a:xfrm>
              <a:off x="604993" y="4149161"/>
              <a:ext cx="232666" cy="232666"/>
              <a:chOff x="6203951" y="2895601"/>
              <a:chExt cx="346075" cy="346075"/>
            </a:xfrm>
          </p:grpSpPr>
          <p:sp>
            <p:nvSpPr>
              <p:cNvPr id="503" name="Google Shape;503;g2cb7e6eddc9_1_161"/>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4" name="Google Shape;504;g2cb7e6eddc9_1_161"/>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5" name="Google Shape;505;g2cb7e6eddc9_1_161"/>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6" name="Google Shape;506;g2cb7e6eddc9_1_161"/>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07" name="Google Shape;507;g2cb7e6eddc9_1_161"/>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08" name="Google Shape;508;g2cb7e6eddc9_1_161"/>
            <p:cNvGrpSpPr/>
            <p:nvPr/>
          </p:nvGrpSpPr>
          <p:grpSpPr>
            <a:xfrm>
              <a:off x="605029" y="4784991"/>
              <a:ext cx="225419" cy="260072"/>
              <a:chOff x="5581651" y="2895601"/>
              <a:chExt cx="300038" cy="346163"/>
            </a:xfrm>
          </p:grpSpPr>
          <p:sp>
            <p:nvSpPr>
              <p:cNvPr id="509" name="Google Shape;509;g2cb7e6eddc9_1_161"/>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10" name="Google Shape;510;g2cb7e6eddc9_1_161"/>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11" name="Google Shape;511;g2cb7e6eddc9_1_161"/>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12" name="Google Shape;512;g2cb7e6eddc9_1_161"/>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13" name="Google Shape;513;g2cb7e6eddc9_1_161"/>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14" name="Google Shape;514;g2cb7e6eddc9_1_161"/>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515" name="Google Shape;515;g2cb7e6eddc9_1_161"/>
            <p:cNvPicPr preferRelativeResize="0"/>
            <p:nvPr/>
          </p:nvPicPr>
          <p:blipFill rotWithShape="1">
            <a:blip r:embed="rId6">
              <a:alphaModFix/>
            </a:blip>
            <a:srcRect b="0" l="0" r="0" t="0"/>
            <a:stretch/>
          </p:blipFill>
          <p:spPr>
            <a:xfrm>
              <a:off x="584295" y="5319251"/>
              <a:ext cx="284321" cy="284321"/>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520" name="Shape 520"/>
        <p:cNvGrpSpPr/>
        <p:nvPr/>
      </p:nvGrpSpPr>
      <p:grpSpPr>
        <a:xfrm>
          <a:off x="0" y="0"/>
          <a:ext cx="0" cy="0"/>
          <a:chOff x="0" y="0"/>
          <a:chExt cx="0" cy="0"/>
        </a:xfrm>
      </p:grpSpPr>
      <p:sp>
        <p:nvSpPr>
          <p:cNvPr id="521" name="Google Shape;521;g2cb7e6eddc9_1_243"/>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522" name="Google Shape;522;g2cb7e6eddc9_1_243"/>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523" name="Google Shape;523;g2cb7e6eddc9_1_243"/>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6</a:t>
            </a:r>
            <a:endParaRPr b="1" sz="1400">
              <a:solidFill>
                <a:schemeClr val="lt1"/>
              </a:solidFill>
            </a:endParaRPr>
          </a:p>
        </p:txBody>
      </p:sp>
      <p:sp>
        <p:nvSpPr>
          <p:cNvPr id="524" name="Google Shape;524;g2cb7e6eddc9_1_243"/>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Platform Comparison</a:t>
            </a:r>
            <a:endParaRPr b="1" sz="4400">
              <a:solidFill>
                <a:schemeClr val="lt1"/>
              </a:solidFill>
              <a:latin typeface="Quattrocento Sans"/>
              <a:ea typeface="Quattrocento Sans"/>
              <a:cs typeface="Quattrocento Sans"/>
              <a:sym typeface="Quattrocento Sans"/>
            </a:endParaRPr>
          </a:p>
        </p:txBody>
      </p:sp>
      <p:sp>
        <p:nvSpPr>
          <p:cNvPr id="525" name="Google Shape;525;g2cb7e6eddc9_1_243"/>
          <p:cNvSpPr txBox="1"/>
          <p:nvPr/>
        </p:nvSpPr>
        <p:spPr>
          <a:xfrm>
            <a:off x="3474400" y="1088550"/>
            <a:ext cx="7495800" cy="104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Playlist vs Charts</a:t>
            </a:r>
            <a:endParaRPr>
              <a:solidFill>
                <a:schemeClr val="lt1"/>
              </a:solidFill>
              <a:latin typeface="Quattrocento Sans"/>
              <a:ea typeface="Quattrocento Sans"/>
              <a:cs typeface="Quattrocento Sans"/>
              <a:sym typeface="Quattrocento Sans"/>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Spotify indicated a very weak negative correlation between the number of playlist appearances and chart appearances, suggesting that being included in more Spotify playlists does not guarantee higher chart success on the platform.</a:t>
            </a:r>
            <a:endParaRPr sz="1200">
              <a:solidFill>
                <a:srgbClr val="ECECEC"/>
              </a:solidFill>
              <a:latin typeface="Roboto"/>
              <a:ea typeface="Roboto"/>
              <a:cs typeface="Roboto"/>
              <a:sym typeface="Roboto"/>
            </a:endParaRPr>
          </a:p>
          <a:p>
            <a:pPr indent="0" lvl="0" marL="0" marR="0" rtl="0" algn="l">
              <a:spcBef>
                <a:spcPts val="1500"/>
              </a:spcBef>
              <a:spcAft>
                <a:spcPts val="0"/>
              </a:spcAft>
              <a:buNone/>
            </a:pPr>
            <a:r>
              <a:t/>
            </a:r>
            <a:endParaRPr>
              <a:solidFill>
                <a:schemeClr val="lt1"/>
              </a:solidFill>
              <a:latin typeface="Quattrocento Sans"/>
              <a:ea typeface="Quattrocento Sans"/>
              <a:cs typeface="Quattrocento Sans"/>
              <a:sym typeface="Quattrocento Sans"/>
            </a:endParaRPr>
          </a:p>
        </p:txBody>
      </p:sp>
      <p:grpSp>
        <p:nvGrpSpPr>
          <p:cNvPr id="526" name="Google Shape;526;g2cb7e6eddc9_1_243"/>
          <p:cNvGrpSpPr/>
          <p:nvPr/>
        </p:nvGrpSpPr>
        <p:grpSpPr>
          <a:xfrm>
            <a:off x="-32" y="0"/>
            <a:ext cx="3078900" cy="6858000"/>
            <a:chOff x="-32" y="0"/>
            <a:chExt cx="3078900" cy="6858000"/>
          </a:xfrm>
        </p:grpSpPr>
        <p:sp>
          <p:nvSpPr>
            <p:cNvPr id="527" name="Google Shape;527;g2cb7e6eddc9_1_243"/>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28" name="Google Shape;528;g2cb7e6eddc9_1_243"/>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529" name="Google Shape;529;g2cb7e6eddc9_1_243"/>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530" name="Google Shape;530;g2cb7e6eddc9_1_243"/>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531" name="Google Shape;531;g2cb7e6eddc9_1_243"/>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532" name="Google Shape;532;g2cb7e6eddc9_1_243"/>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533" name="Google Shape;533;g2cb7e6eddc9_1_243"/>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534" name="Google Shape;534;g2cb7e6eddc9_1_243"/>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535" name="Google Shape;535;g2cb7e6eddc9_1_243"/>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536" name="Google Shape;536;g2cb7e6eddc9_1_243"/>
            <p:cNvGrpSpPr/>
            <p:nvPr/>
          </p:nvGrpSpPr>
          <p:grpSpPr>
            <a:xfrm>
              <a:off x="591605" y="1393678"/>
              <a:ext cx="258814" cy="225521"/>
              <a:chOff x="7005638" y="3648076"/>
              <a:chExt cx="344488" cy="300175"/>
            </a:xfrm>
          </p:grpSpPr>
          <p:sp>
            <p:nvSpPr>
              <p:cNvPr id="537" name="Google Shape;537;g2cb7e6eddc9_1_243"/>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538" name="Google Shape;538;g2cb7e6eddc9_1_243"/>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539" name="Google Shape;539;g2cb7e6eddc9_1_243"/>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540" name="Google Shape;540;g2cb7e6eddc9_1_243"/>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541" name="Google Shape;541;g2cb7e6eddc9_1_243"/>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542" name="Google Shape;542;g2cb7e6eddc9_1_243"/>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43" name="Google Shape;543;g2cb7e6eddc9_1_243"/>
            <p:cNvGrpSpPr/>
            <p:nvPr/>
          </p:nvGrpSpPr>
          <p:grpSpPr>
            <a:xfrm>
              <a:off x="602695" y="1919256"/>
              <a:ext cx="236526" cy="215990"/>
              <a:chOff x="3398838" y="5076826"/>
              <a:chExt cx="345950" cy="315913"/>
            </a:xfrm>
          </p:grpSpPr>
          <p:sp>
            <p:nvSpPr>
              <p:cNvPr id="544" name="Google Shape;544;g2cb7e6eddc9_1_243"/>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5" name="Google Shape;545;g2cb7e6eddc9_1_243"/>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6" name="Google Shape;546;g2cb7e6eddc9_1_243"/>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7" name="Google Shape;547;g2cb7e6eddc9_1_243"/>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8" name="Google Shape;548;g2cb7e6eddc9_1_243"/>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49" name="Google Shape;549;g2cb7e6eddc9_1_243"/>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50" name="Google Shape;550;g2cb7e6eddc9_1_243"/>
            <p:cNvGrpSpPr/>
            <p:nvPr/>
          </p:nvGrpSpPr>
          <p:grpSpPr>
            <a:xfrm>
              <a:off x="607445" y="2440291"/>
              <a:ext cx="226884" cy="216064"/>
              <a:chOff x="5483226" y="731713"/>
              <a:chExt cx="363538" cy="346201"/>
            </a:xfrm>
          </p:grpSpPr>
          <p:sp>
            <p:nvSpPr>
              <p:cNvPr id="551" name="Google Shape;551;g2cb7e6eddc9_1_243"/>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52" name="Google Shape;552;g2cb7e6eddc9_1_243"/>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553" name="Google Shape;553;g2cb7e6eddc9_1_243"/>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554" name="Google Shape;554;g2cb7e6eddc9_1_243"/>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555" name="Google Shape;555;g2cb7e6eddc9_1_243"/>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556" name="Google Shape;556;g2cb7e6eddc9_1_243"/>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557" name="Google Shape;557;g2cb7e6eddc9_1_243"/>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558" name="Google Shape;558;g2cb7e6eddc9_1_243"/>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559" name="Google Shape;559;g2cb7e6eddc9_1_243"/>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560" name="Google Shape;560;g2cb7e6eddc9_1_243"/>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561" name="Google Shape;561;g2cb7e6eddc9_1_243"/>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562" name="Google Shape;562;g2cb7e6eddc9_1_243"/>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563" name="Google Shape;563;g2cb7e6eddc9_1_243"/>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564" name="Google Shape;564;g2cb7e6eddc9_1_243"/>
            <p:cNvGrpSpPr/>
            <p:nvPr/>
          </p:nvGrpSpPr>
          <p:grpSpPr>
            <a:xfrm>
              <a:off x="622832" y="3606117"/>
              <a:ext cx="191531" cy="276474"/>
              <a:chOff x="3379789" y="1452563"/>
              <a:chExt cx="239713" cy="346025"/>
            </a:xfrm>
          </p:grpSpPr>
          <p:sp>
            <p:nvSpPr>
              <p:cNvPr id="565" name="Google Shape;565;g2cb7e6eddc9_1_243"/>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66" name="Google Shape;566;g2cb7e6eddc9_1_243"/>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567" name="Google Shape;567;g2cb7e6eddc9_1_243"/>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568" name="Google Shape;568;g2cb7e6eddc9_1_243"/>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569" name="Google Shape;569;g2cb7e6eddc9_1_243"/>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570" name="Google Shape;570;g2cb7e6eddc9_1_243"/>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571" name="Google Shape;571;g2cb7e6eddc9_1_243"/>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572" name="Google Shape;572;g2cb7e6eddc9_1_243"/>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573" name="Google Shape;573;g2cb7e6eddc9_1_243"/>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574" name="Google Shape;574;g2cb7e6eddc9_1_243"/>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575" name="Google Shape;575;g2cb7e6eddc9_1_243"/>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576" name="Google Shape;576;g2cb7e6eddc9_1_243"/>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577" name="Google Shape;577;g2cb7e6eddc9_1_243"/>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578" name="Google Shape;578;g2cb7e6eddc9_1_243"/>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579" name="Google Shape;579;g2cb7e6eddc9_1_243"/>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580" name="Google Shape;580;g2cb7e6eddc9_1_243"/>
            <p:cNvGrpSpPr/>
            <p:nvPr/>
          </p:nvGrpSpPr>
          <p:grpSpPr>
            <a:xfrm>
              <a:off x="604993" y="4149161"/>
              <a:ext cx="232666" cy="232666"/>
              <a:chOff x="6203951" y="2895601"/>
              <a:chExt cx="346075" cy="346075"/>
            </a:xfrm>
          </p:grpSpPr>
          <p:sp>
            <p:nvSpPr>
              <p:cNvPr id="581" name="Google Shape;581;g2cb7e6eddc9_1_243"/>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2" name="Google Shape;582;g2cb7e6eddc9_1_243"/>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3" name="Google Shape;583;g2cb7e6eddc9_1_243"/>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4" name="Google Shape;584;g2cb7e6eddc9_1_243"/>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5" name="Google Shape;585;g2cb7e6eddc9_1_243"/>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586" name="Google Shape;586;g2cb7e6eddc9_1_243"/>
            <p:cNvGrpSpPr/>
            <p:nvPr/>
          </p:nvGrpSpPr>
          <p:grpSpPr>
            <a:xfrm>
              <a:off x="605029" y="4784991"/>
              <a:ext cx="225419" cy="260072"/>
              <a:chOff x="5581651" y="2895601"/>
              <a:chExt cx="300038" cy="346163"/>
            </a:xfrm>
          </p:grpSpPr>
          <p:sp>
            <p:nvSpPr>
              <p:cNvPr id="587" name="Google Shape;587;g2cb7e6eddc9_1_243"/>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8" name="Google Shape;588;g2cb7e6eddc9_1_243"/>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89" name="Google Shape;589;g2cb7e6eddc9_1_243"/>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0" name="Google Shape;590;g2cb7e6eddc9_1_243"/>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1" name="Google Shape;591;g2cb7e6eddc9_1_243"/>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592" name="Google Shape;592;g2cb7e6eddc9_1_243"/>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593" name="Google Shape;593;g2cb7e6eddc9_1_243"/>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pic>
        <p:nvPicPr>
          <p:cNvPr id="594" name="Google Shape;594;g2cb7e6eddc9_1_243"/>
          <p:cNvPicPr preferRelativeResize="0"/>
          <p:nvPr/>
        </p:nvPicPr>
        <p:blipFill>
          <a:blip r:embed="rId5">
            <a:alphaModFix/>
          </a:blip>
          <a:stretch>
            <a:fillRect/>
          </a:stretch>
        </p:blipFill>
        <p:spPr>
          <a:xfrm>
            <a:off x="4152800" y="2295575"/>
            <a:ext cx="6139000" cy="38608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599" name="Shape 599"/>
        <p:cNvGrpSpPr/>
        <p:nvPr/>
      </p:nvGrpSpPr>
      <p:grpSpPr>
        <a:xfrm>
          <a:off x="0" y="0"/>
          <a:ext cx="0" cy="0"/>
          <a:chOff x="0" y="0"/>
          <a:chExt cx="0" cy="0"/>
        </a:xfrm>
      </p:grpSpPr>
      <p:sp>
        <p:nvSpPr>
          <p:cNvPr id="600" name="Google Shape;600;g2cc994f0434_0_6"/>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601" name="Google Shape;601;g2cc994f0434_0_6"/>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602" name="Google Shape;602;g2cc994f0434_0_6"/>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7</a:t>
            </a:r>
            <a:endParaRPr b="1" sz="1400">
              <a:solidFill>
                <a:schemeClr val="lt1"/>
              </a:solidFill>
            </a:endParaRPr>
          </a:p>
        </p:txBody>
      </p:sp>
      <p:sp>
        <p:nvSpPr>
          <p:cNvPr id="603" name="Google Shape;603;g2cc994f0434_0_6"/>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Platform Comparison</a:t>
            </a:r>
            <a:endParaRPr b="1" sz="4400">
              <a:solidFill>
                <a:schemeClr val="lt1"/>
              </a:solidFill>
              <a:latin typeface="Quattrocento Sans"/>
              <a:ea typeface="Quattrocento Sans"/>
              <a:cs typeface="Quattrocento Sans"/>
              <a:sym typeface="Quattrocento Sans"/>
            </a:endParaRPr>
          </a:p>
        </p:txBody>
      </p:sp>
      <p:sp>
        <p:nvSpPr>
          <p:cNvPr id="604" name="Google Shape;604;g2cc994f0434_0_6"/>
          <p:cNvSpPr txBox="1"/>
          <p:nvPr/>
        </p:nvSpPr>
        <p:spPr>
          <a:xfrm>
            <a:off x="3474400" y="1088550"/>
            <a:ext cx="7495800" cy="104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Playlist vs Charts</a:t>
            </a:r>
            <a:endParaRPr sz="1200">
              <a:solidFill>
                <a:srgbClr val="ECECEC"/>
              </a:solidFill>
              <a:highlight>
                <a:srgbClr val="212121"/>
              </a:highlight>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Apple showed a moderate positive correlation, indicating that songs appearing in more Apple playlists tend to also have more chart appearances. This could suggest a more direct impact of playlist inclusion on chart performance within the Apple music ecosystem.</a:t>
            </a:r>
            <a:endParaRPr sz="1200">
              <a:solidFill>
                <a:srgbClr val="ECECEC"/>
              </a:solidFill>
              <a:latin typeface="Roboto"/>
              <a:ea typeface="Roboto"/>
              <a:cs typeface="Roboto"/>
              <a:sym typeface="Roboto"/>
            </a:endParaRPr>
          </a:p>
          <a:p>
            <a:pPr indent="0" lvl="0" marL="0" marR="0" rtl="0" algn="l">
              <a:spcBef>
                <a:spcPts val="1500"/>
              </a:spcBef>
              <a:spcAft>
                <a:spcPts val="0"/>
              </a:spcAft>
              <a:buNone/>
            </a:pPr>
            <a:r>
              <a:t/>
            </a:r>
            <a:endParaRPr>
              <a:solidFill>
                <a:schemeClr val="lt1"/>
              </a:solidFill>
              <a:latin typeface="Quattrocento Sans"/>
              <a:ea typeface="Quattrocento Sans"/>
              <a:cs typeface="Quattrocento Sans"/>
              <a:sym typeface="Quattrocento Sans"/>
            </a:endParaRPr>
          </a:p>
        </p:txBody>
      </p:sp>
      <p:grpSp>
        <p:nvGrpSpPr>
          <p:cNvPr id="605" name="Google Shape;605;g2cc994f0434_0_6"/>
          <p:cNvGrpSpPr/>
          <p:nvPr/>
        </p:nvGrpSpPr>
        <p:grpSpPr>
          <a:xfrm>
            <a:off x="-32" y="0"/>
            <a:ext cx="3078900" cy="6858000"/>
            <a:chOff x="-32" y="0"/>
            <a:chExt cx="3078900" cy="6858000"/>
          </a:xfrm>
        </p:grpSpPr>
        <p:sp>
          <p:nvSpPr>
            <p:cNvPr id="606" name="Google Shape;606;g2cc994f0434_0_6"/>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7" name="Google Shape;607;g2cc994f0434_0_6"/>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08" name="Google Shape;608;g2cc994f0434_0_6"/>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609" name="Google Shape;609;g2cc994f0434_0_6"/>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610" name="Google Shape;610;g2cc994f0434_0_6"/>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611" name="Google Shape;611;g2cc994f0434_0_6"/>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612" name="Google Shape;612;g2cc994f0434_0_6"/>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613" name="Google Shape;613;g2cc994f0434_0_6"/>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614" name="Google Shape;614;g2cc994f0434_0_6"/>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615" name="Google Shape;615;g2cc994f0434_0_6"/>
            <p:cNvGrpSpPr/>
            <p:nvPr/>
          </p:nvGrpSpPr>
          <p:grpSpPr>
            <a:xfrm>
              <a:off x="591605" y="1393678"/>
              <a:ext cx="258814" cy="225521"/>
              <a:chOff x="7005638" y="3648076"/>
              <a:chExt cx="344488" cy="300175"/>
            </a:xfrm>
          </p:grpSpPr>
          <p:sp>
            <p:nvSpPr>
              <p:cNvPr id="616" name="Google Shape;616;g2cc994f0434_0_6"/>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17" name="Google Shape;617;g2cc994f0434_0_6"/>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618" name="Google Shape;618;g2cc994f0434_0_6"/>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619" name="Google Shape;619;g2cc994f0434_0_6"/>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20" name="Google Shape;620;g2cc994f0434_0_6"/>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621" name="Google Shape;621;g2cc994f0434_0_6"/>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622" name="Google Shape;622;g2cc994f0434_0_6"/>
            <p:cNvGrpSpPr/>
            <p:nvPr/>
          </p:nvGrpSpPr>
          <p:grpSpPr>
            <a:xfrm>
              <a:off x="602695" y="1919256"/>
              <a:ext cx="236526" cy="215990"/>
              <a:chOff x="3398838" y="5076826"/>
              <a:chExt cx="345950" cy="315913"/>
            </a:xfrm>
          </p:grpSpPr>
          <p:sp>
            <p:nvSpPr>
              <p:cNvPr id="623" name="Google Shape;623;g2cc994f0434_0_6"/>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24" name="Google Shape;624;g2cc994f0434_0_6"/>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25" name="Google Shape;625;g2cc994f0434_0_6"/>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26" name="Google Shape;626;g2cc994f0434_0_6"/>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27" name="Google Shape;627;g2cc994f0434_0_6"/>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28" name="Google Shape;628;g2cc994f0434_0_6"/>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629" name="Google Shape;629;g2cc994f0434_0_6"/>
            <p:cNvGrpSpPr/>
            <p:nvPr/>
          </p:nvGrpSpPr>
          <p:grpSpPr>
            <a:xfrm>
              <a:off x="607445" y="2440291"/>
              <a:ext cx="226884" cy="216064"/>
              <a:chOff x="5483226" y="731713"/>
              <a:chExt cx="363538" cy="346201"/>
            </a:xfrm>
          </p:grpSpPr>
          <p:sp>
            <p:nvSpPr>
              <p:cNvPr id="630" name="Google Shape;630;g2cc994f0434_0_6"/>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31" name="Google Shape;631;g2cc994f0434_0_6"/>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32" name="Google Shape;632;g2cc994f0434_0_6"/>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633" name="Google Shape;633;g2cc994f0434_0_6"/>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634" name="Google Shape;634;g2cc994f0434_0_6"/>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635" name="Google Shape;635;g2cc994f0434_0_6"/>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636" name="Google Shape;636;g2cc994f0434_0_6"/>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637" name="Google Shape;637;g2cc994f0434_0_6"/>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638" name="Google Shape;638;g2cc994f0434_0_6"/>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639" name="Google Shape;639;g2cc994f0434_0_6"/>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640" name="Google Shape;640;g2cc994f0434_0_6"/>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641" name="Google Shape;641;g2cc994f0434_0_6"/>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642" name="Google Shape;642;g2cc994f0434_0_6"/>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643" name="Google Shape;643;g2cc994f0434_0_6"/>
            <p:cNvGrpSpPr/>
            <p:nvPr/>
          </p:nvGrpSpPr>
          <p:grpSpPr>
            <a:xfrm>
              <a:off x="622832" y="3606117"/>
              <a:ext cx="191531" cy="276474"/>
              <a:chOff x="3379789" y="1452563"/>
              <a:chExt cx="239713" cy="346025"/>
            </a:xfrm>
          </p:grpSpPr>
          <p:sp>
            <p:nvSpPr>
              <p:cNvPr id="644" name="Google Shape;644;g2cc994f0434_0_6"/>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45" name="Google Shape;645;g2cc994f0434_0_6"/>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46" name="Google Shape;646;g2cc994f0434_0_6"/>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647" name="Google Shape;647;g2cc994f0434_0_6"/>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648" name="Google Shape;648;g2cc994f0434_0_6"/>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649" name="Google Shape;649;g2cc994f0434_0_6"/>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650" name="Google Shape;650;g2cc994f0434_0_6"/>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651" name="Google Shape;651;g2cc994f0434_0_6"/>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652" name="Google Shape;652;g2cc994f0434_0_6"/>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653" name="Google Shape;653;g2cc994f0434_0_6"/>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654" name="Google Shape;654;g2cc994f0434_0_6"/>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655" name="Google Shape;655;g2cc994f0434_0_6"/>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656" name="Google Shape;656;g2cc994f0434_0_6"/>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657" name="Google Shape;657;g2cc994f0434_0_6"/>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658" name="Google Shape;658;g2cc994f0434_0_6"/>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659" name="Google Shape;659;g2cc994f0434_0_6"/>
            <p:cNvGrpSpPr/>
            <p:nvPr/>
          </p:nvGrpSpPr>
          <p:grpSpPr>
            <a:xfrm>
              <a:off x="604993" y="4149161"/>
              <a:ext cx="232666" cy="232666"/>
              <a:chOff x="6203951" y="2895601"/>
              <a:chExt cx="346075" cy="346075"/>
            </a:xfrm>
          </p:grpSpPr>
          <p:sp>
            <p:nvSpPr>
              <p:cNvPr id="660" name="Google Shape;660;g2cc994f0434_0_6"/>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1" name="Google Shape;661;g2cc994f0434_0_6"/>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2" name="Google Shape;662;g2cc994f0434_0_6"/>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3" name="Google Shape;663;g2cc994f0434_0_6"/>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4" name="Google Shape;664;g2cc994f0434_0_6"/>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665" name="Google Shape;665;g2cc994f0434_0_6"/>
            <p:cNvGrpSpPr/>
            <p:nvPr/>
          </p:nvGrpSpPr>
          <p:grpSpPr>
            <a:xfrm>
              <a:off x="605029" y="4784991"/>
              <a:ext cx="225419" cy="260072"/>
              <a:chOff x="5581651" y="2895601"/>
              <a:chExt cx="300038" cy="346163"/>
            </a:xfrm>
          </p:grpSpPr>
          <p:sp>
            <p:nvSpPr>
              <p:cNvPr id="666" name="Google Shape;666;g2cc994f0434_0_6"/>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7" name="Google Shape;667;g2cc994f0434_0_6"/>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8" name="Google Shape;668;g2cc994f0434_0_6"/>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69" name="Google Shape;669;g2cc994f0434_0_6"/>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70" name="Google Shape;670;g2cc994f0434_0_6"/>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671" name="Google Shape;671;g2cc994f0434_0_6"/>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672" name="Google Shape;672;g2cc994f0434_0_6"/>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pic>
        <p:nvPicPr>
          <p:cNvPr id="673" name="Google Shape;673;g2cc994f0434_0_6"/>
          <p:cNvPicPr preferRelativeResize="0"/>
          <p:nvPr/>
        </p:nvPicPr>
        <p:blipFill>
          <a:blip r:embed="rId5">
            <a:alphaModFix/>
          </a:blip>
          <a:stretch>
            <a:fillRect/>
          </a:stretch>
        </p:blipFill>
        <p:spPr>
          <a:xfrm>
            <a:off x="4224575" y="2434124"/>
            <a:ext cx="5995438" cy="37705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678" name="Shape 678"/>
        <p:cNvGrpSpPr/>
        <p:nvPr/>
      </p:nvGrpSpPr>
      <p:grpSpPr>
        <a:xfrm>
          <a:off x="0" y="0"/>
          <a:ext cx="0" cy="0"/>
          <a:chOff x="0" y="0"/>
          <a:chExt cx="0" cy="0"/>
        </a:xfrm>
      </p:grpSpPr>
      <p:sp>
        <p:nvSpPr>
          <p:cNvPr id="679" name="Google Shape;679;g2cc994f0434_0_86"/>
          <p:cNvSpPr/>
          <p:nvPr/>
        </p:nvSpPr>
        <p:spPr>
          <a:xfrm>
            <a:off x="11079126" y="6308725"/>
            <a:ext cx="777900" cy="549300"/>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680" name="Google Shape;680;g2cc994f0434_0_86"/>
          <p:cNvCxnSpPr/>
          <p:nvPr/>
        </p:nvCxnSpPr>
        <p:spPr>
          <a:xfrm>
            <a:off x="3428683" y="6583362"/>
            <a:ext cx="7101900" cy="0"/>
          </a:xfrm>
          <a:prstGeom prst="straightConnector1">
            <a:avLst/>
          </a:prstGeom>
          <a:noFill/>
          <a:ln cap="flat" cmpd="sng" w="9525">
            <a:solidFill>
              <a:schemeClr val="lt1"/>
            </a:solidFill>
            <a:prstDash val="solid"/>
            <a:miter lim="800000"/>
            <a:headEnd len="sm" w="sm" type="none"/>
            <a:tailEnd len="sm" w="sm" type="none"/>
          </a:ln>
        </p:spPr>
      </p:cxnSp>
      <p:sp>
        <p:nvSpPr>
          <p:cNvPr id="681" name="Google Shape;681;g2cc994f0434_0_86"/>
          <p:cNvSpPr txBox="1"/>
          <p:nvPr>
            <p:ph idx="12" type="sldNum"/>
          </p:nvPr>
        </p:nvSpPr>
        <p:spPr>
          <a:xfrm>
            <a:off x="11174553" y="6400800"/>
            <a:ext cx="587100" cy="3651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8</a:t>
            </a:r>
            <a:endParaRPr b="1" sz="1400">
              <a:solidFill>
                <a:schemeClr val="lt1"/>
              </a:solidFill>
            </a:endParaRPr>
          </a:p>
        </p:txBody>
      </p:sp>
      <p:sp>
        <p:nvSpPr>
          <p:cNvPr id="682" name="Google Shape;682;g2cc994f0434_0_86"/>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Platform Comparison</a:t>
            </a:r>
            <a:endParaRPr b="1" sz="4400">
              <a:solidFill>
                <a:schemeClr val="lt1"/>
              </a:solidFill>
              <a:latin typeface="Quattrocento Sans"/>
              <a:ea typeface="Quattrocento Sans"/>
              <a:cs typeface="Quattrocento Sans"/>
              <a:sym typeface="Quattrocento Sans"/>
            </a:endParaRPr>
          </a:p>
        </p:txBody>
      </p:sp>
      <p:sp>
        <p:nvSpPr>
          <p:cNvPr id="683" name="Google Shape;683;g2cc994f0434_0_86"/>
          <p:cNvSpPr txBox="1"/>
          <p:nvPr/>
        </p:nvSpPr>
        <p:spPr>
          <a:xfrm>
            <a:off x="3474400" y="1088550"/>
            <a:ext cx="7495800" cy="1046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Playlist vs Charts</a:t>
            </a:r>
            <a:endParaRPr sz="1200">
              <a:solidFill>
                <a:srgbClr val="ECECEC"/>
              </a:solidFill>
              <a:highlight>
                <a:srgbClr val="212121"/>
              </a:highlight>
              <a:latin typeface="Roboto"/>
              <a:ea typeface="Roboto"/>
              <a:cs typeface="Roboto"/>
              <a:sym typeface="Roboto"/>
            </a:endParaRPr>
          </a:p>
          <a:p>
            <a:pPr indent="0" lvl="0" marL="0" rtl="0" algn="l">
              <a:lnSpc>
                <a:spcPct val="115000"/>
              </a:lnSpc>
              <a:spcBef>
                <a:spcPts val="1500"/>
              </a:spcBef>
              <a:spcAft>
                <a:spcPts val="0"/>
              </a:spcAft>
              <a:buNone/>
            </a:pPr>
            <a:r>
              <a:rPr lang="en-US" sz="1200">
                <a:solidFill>
                  <a:srgbClr val="ECECEC"/>
                </a:solidFill>
                <a:latin typeface="Roboto"/>
                <a:ea typeface="Roboto"/>
                <a:cs typeface="Roboto"/>
                <a:sym typeface="Roboto"/>
              </a:rPr>
              <a:t>Deezer displayed a very slight negative correlation, similar to Spotify, implying that more playlist appearances might not significantly influence chart success on Deezer.</a:t>
            </a:r>
            <a:endParaRPr sz="1200">
              <a:solidFill>
                <a:srgbClr val="ECECEC"/>
              </a:solidFill>
              <a:latin typeface="Roboto"/>
              <a:ea typeface="Roboto"/>
              <a:cs typeface="Roboto"/>
              <a:sym typeface="Roboto"/>
            </a:endParaRPr>
          </a:p>
          <a:p>
            <a:pPr indent="0" lvl="0" marL="0" marR="0" rtl="0" algn="l">
              <a:spcBef>
                <a:spcPts val="1500"/>
              </a:spcBef>
              <a:spcAft>
                <a:spcPts val="0"/>
              </a:spcAft>
              <a:buNone/>
            </a:pPr>
            <a:r>
              <a:t/>
            </a:r>
            <a:endParaRPr>
              <a:solidFill>
                <a:schemeClr val="lt1"/>
              </a:solidFill>
              <a:latin typeface="Quattrocento Sans"/>
              <a:ea typeface="Quattrocento Sans"/>
              <a:cs typeface="Quattrocento Sans"/>
              <a:sym typeface="Quattrocento Sans"/>
            </a:endParaRPr>
          </a:p>
        </p:txBody>
      </p:sp>
      <p:grpSp>
        <p:nvGrpSpPr>
          <p:cNvPr id="684" name="Google Shape;684;g2cc994f0434_0_86"/>
          <p:cNvGrpSpPr/>
          <p:nvPr/>
        </p:nvGrpSpPr>
        <p:grpSpPr>
          <a:xfrm>
            <a:off x="-32" y="0"/>
            <a:ext cx="3078900" cy="6858000"/>
            <a:chOff x="-32" y="0"/>
            <a:chExt cx="3078900" cy="6858000"/>
          </a:xfrm>
        </p:grpSpPr>
        <p:sp>
          <p:nvSpPr>
            <p:cNvPr id="685" name="Google Shape;685;g2cc994f0434_0_86"/>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86" name="Google Shape;686;g2cc994f0434_0_86"/>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687" name="Google Shape;687;g2cc994f0434_0_86"/>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688" name="Google Shape;688;g2cc994f0434_0_86"/>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689" name="Google Shape;689;g2cc994f0434_0_86"/>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690" name="Google Shape;690;g2cc994f0434_0_86"/>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691" name="Google Shape;691;g2cc994f0434_0_86"/>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692" name="Google Shape;692;g2cc994f0434_0_86"/>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693" name="Google Shape;693;g2cc994f0434_0_86"/>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694" name="Google Shape;694;g2cc994f0434_0_86"/>
            <p:cNvGrpSpPr/>
            <p:nvPr/>
          </p:nvGrpSpPr>
          <p:grpSpPr>
            <a:xfrm>
              <a:off x="591605" y="1393678"/>
              <a:ext cx="258814" cy="225521"/>
              <a:chOff x="7005638" y="3648076"/>
              <a:chExt cx="344488" cy="300175"/>
            </a:xfrm>
          </p:grpSpPr>
          <p:sp>
            <p:nvSpPr>
              <p:cNvPr id="695" name="Google Shape;695;g2cc994f0434_0_86"/>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96" name="Google Shape;696;g2cc994f0434_0_86"/>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697" name="Google Shape;697;g2cc994f0434_0_86"/>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698" name="Google Shape;698;g2cc994f0434_0_86"/>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699" name="Google Shape;699;g2cc994f0434_0_86"/>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700" name="Google Shape;700;g2cc994f0434_0_86"/>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01" name="Google Shape;701;g2cc994f0434_0_86"/>
            <p:cNvGrpSpPr/>
            <p:nvPr/>
          </p:nvGrpSpPr>
          <p:grpSpPr>
            <a:xfrm>
              <a:off x="602695" y="1919256"/>
              <a:ext cx="236526" cy="215990"/>
              <a:chOff x="3398838" y="5076826"/>
              <a:chExt cx="345950" cy="315913"/>
            </a:xfrm>
          </p:grpSpPr>
          <p:sp>
            <p:nvSpPr>
              <p:cNvPr id="702" name="Google Shape;702;g2cc994f0434_0_86"/>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3" name="Google Shape;703;g2cc994f0434_0_86"/>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4" name="Google Shape;704;g2cc994f0434_0_86"/>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5" name="Google Shape;705;g2cc994f0434_0_86"/>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6" name="Google Shape;706;g2cc994f0434_0_86"/>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07" name="Google Shape;707;g2cc994f0434_0_86"/>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08" name="Google Shape;708;g2cc994f0434_0_86"/>
            <p:cNvGrpSpPr/>
            <p:nvPr/>
          </p:nvGrpSpPr>
          <p:grpSpPr>
            <a:xfrm>
              <a:off x="607445" y="2440291"/>
              <a:ext cx="226884" cy="216064"/>
              <a:chOff x="5483226" y="731713"/>
              <a:chExt cx="363538" cy="346201"/>
            </a:xfrm>
          </p:grpSpPr>
          <p:sp>
            <p:nvSpPr>
              <p:cNvPr id="709" name="Google Shape;709;g2cc994f0434_0_86"/>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10" name="Google Shape;710;g2cc994f0434_0_86"/>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711" name="Google Shape;711;g2cc994f0434_0_86"/>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712" name="Google Shape;712;g2cc994f0434_0_86"/>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13" name="Google Shape;713;g2cc994f0434_0_86"/>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14" name="Google Shape;714;g2cc994f0434_0_86"/>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15" name="Google Shape;715;g2cc994f0434_0_86"/>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16" name="Google Shape;716;g2cc994f0434_0_86"/>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717" name="Google Shape;717;g2cc994f0434_0_86"/>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718" name="Google Shape;718;g2cc994f0434_0_86"/>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719" name="Google Shape;719;g2cc994f0434_0_86"/>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720" name="Google Shape;720;g2cc994f0434_0_86"/>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721" name="Google Shape;721;g2cc994f0434_0_86"/>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722" name="Google Shape;722;g2cc994f0434_0_86"/>
            <p:cNvGrpSpPr/>
            <p:nvPr/>
          </p:nvGrpSpPr>
          <p:grpSpPr>
            <a:xfrm>
              <a:off x="622832" y="3606117"/>
              <a:ext cx="191531" cy="276474"/>
              <a:chOff x="3379789" y="1452563"/>
              <a:chExt cx="239713" cy="346025"/>
            </a:xfrm>
          </p:grpSpPr>
          <p:sp>
            <p:nvSpPr>
              <p:cNvPr id="723" name="Google Shape;723;g2cc994f0434_0_86"/>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24" name="Google Shape;724;g2cc994f0434_0_86"/>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725" name="Google Shape;725;g2cc994f0434_0_86"/>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726" name="Google Shape;726;g2cc994f0434_0_86"/>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727" name="Google Shape;727;g2cc994f0434_0_86"/>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728" name="Google Shape;728;g2cc994f0434_0_86"/>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729" name="Google Shape;729;g2cc994f0434_0_86"/>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730" name="Google Shape;730;g2cc994f0434_0_86"/>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731" name="Google Shape;731;g2cc994f0434_0_86"/>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732" name="Google Shape;732;g2cc994f0434_0_86"/>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733" name="Google Shape;733;g2cc994f0434_0_86"/>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734" name="Google Shape;734;g2cc994f0434_0_86"/>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735" name="Google Shape;735;g2cc994f0434_0_86"/>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736" name="Google Shape;736;g2cc994f0434_0_86"/>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737" name="Google Shape;737;g2cc994f0434_0_86"/>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738" name="Google Shape;738;g2cc994f0434_0_86"/>
            <p:cNvGrpSpPr/>
            <p:nvPr/>
          </p:nvGrpSpPr>
          <p:grpSpPr>
            <a:xfrm>
              <a:off x="604993" y="4149161"/>
              <a:ext cx="232666" cy="232666"/>
              <a:chOff x="6203951" y="2895601"/>
              <a:chExt cx="346075" cy="346075"/>
            </a:xfrm>
          </p:grpSpPr>
          <p:sp>
            <p:nvSpPr>
              <p:cNvPr id="739" name="Google Shape;739;g2cc994f0434_0_86"/>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0" name="Google Shape;740;g2cc994f0434_0_86"/>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1" name="Google Shape;741;g2cc994f0434_0_86"/>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2" name="Google Shape;742;g2cc994f0434_0_86"/>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3" name="Google Shape;743;g2cc994f0434_0_86"/>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44" name="Google Shape;744;g2cc994f0434_0_86"/>
            <p:cNvGrpSpPr/>
            <p:nvPr/>
          </p:nvGrpSpPr>
          <p:grpSpPr>
            <a:xfrm>
              <a:off x="605029" y="4784991"/>
              <a:ext cx="225419" cy="260072"/>
              <a:chOff x="5581651" y="2895601"/>
              <a:chExt cx="300038" cy="346163"/>
            </a:xfrm>
          </p:grpSpPr>
          <p:sp>
            <p:nvSpPr>
              <p:cNvPr id="745" name="Google Shape;745;g2cc994f0434_0_86"/>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6" name="Google Shape;746;g2cc994f0434_0_86"/>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7" name="Google Shape;747;g2cc994f0434_0_86"/>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8" name="Google Shape;748;g2cc994f0434_0_86"/>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49" name="Google Shape;749;g2cc994f0434_0_86"/>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50" name="Google Shape;750;g2cc994f0434_0_86"/>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751" name="Google Shape;751;g2cc994f0434_0_86"/>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pic>
        <p:nvPicPr>
          <p:cNvPr id="752" name="Google Shape;752;g2cc994f0434_0_86"/>
          <p:cNvPicPr preferRelativeResize="0"/>
          <p:nvPr/>
        </p:nvPicPr>
        <p:blipFill>
          <a:blip r:embed="rId5">
            <a:alphaModFix/>
          </a:blip>
          <a:stretch>
            <a:fillRect/>
          </a:stretch>
        </p:blipFill>
        <p:spPr>
          <a:xfrm>
            <a:off x="4118753" y="2265373"/>
            <a:ext cx="6207100" cy="39778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91414"/>
        </a:solidFill>
      </p:bgPr>
    </p:bg>
    <p:spTree>
      <p:nvGrpSpPr>
        <p:cNvPr id="757" name="Shape 757"/>
        <p:cNvGrpSpPr/>
        <p:nvPr/>
      </p:nvGrpSpPr>
      <p:grpSpPr>
        <a:xfrm>
          <a:off x="0" y="0"/>
          <a:ext cx="0" cy="0"/>
          <a:chOff x="0" y="0"/>
          <a:chExt cx="0" cy="0"/>
        </a:xfrm>
      </p:grpSpPr>
      <p:sp>
        <p:nvSpPr>
          <p:cNvPr id="758" name="Google Shape;758;p5"/>
          <p:cNvSpPr/>
          <p:nvPr/>
        </p:nvSpPr>
        <p:spPr>
          <a:xfrm>
            <a:off x="11079126" y="6308725"/>
            <a:ext cx="777912" cy="549275"/>
          </a:xfrm>
          <a:prstGeom prst="round2SameRect">
            <a:avLst>
              <a:gd fmla="val 16667" name="adj1"/>
              <a:gd fmla="val 0" name="adj2"/>
            </a:avLst>
          </a:prstGeom>
          <a:solidFill>
            <a:srgbClr val="1DB95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cxnSp>
        <p:nvCxnSpPr>
          <p:cNvPr id="759" name="Google Shape;759;p5"/>
          <p:cNvCxnSpPr/>
          <p:nvPr/>
        </p:nvCxnSpPr>
        <p:spPr>
          <a:xfrm>
            <a:off x="3428683" y="6583362"/>
            <a:ext cx="7101840" cy="0"/>
          </a:xfrm>
          <a:prstGeom prst="straightConnector1">
            <a:avLst/>
          </a:prstGeom>
          <a:noFill/>
          <a:ln cap="flat" cmpd="sng" w="9525">
            <a:solidFill>
              <a:schemeClr val="lt1"/>
            </a:solidFill>
            <a:prstDash val="solid"/>
            <a:miter lim="800000"/>
            <a:headEnd len="sm" w="sm" type="none"/>
            <a:tailEnd len="sm" w="sm" type="none"/>
          </a:ln>
        </p:spPr>
      </p:cxnSp>
      <p:sp>
        <p:nvSpPr>
          <p:cNvPr id="760" name="Google Shape;760;p5"/>
          <p:cNvSpPr txBox="1"/>
          <p:nvPr>
            <p:ph idx="12" type="sldNum"/>
          </p:nvPr>
        </p:nvSpPr>
        <p:spPr>
          <a:xfrm>
            <a:off x="11174553" y="6400800"/>
            <a:ext cx="587058"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400">
                <a:solidFill>
                  <a:schemeClr val="lt1"/>
                </a:solidFill>
              </a:rPr>
              <a:t>9</a:t>
            </a:r>
            <a:endParaRPr/>
          </a:p>
        </p:txBody>
      </p:sp>
      <p:sp>
        <p:nvSpPr>
          <p:cNvPr id="761" name="Google Shape;761;p5"/>
          <p:cNvSpPr txBox="1"/>
          <p:nvPr/>
        </p:nvSpPr>
        <p:spPr>
          <a:xfrm>
            <a:off x="3474394" y="388275"/>
            <a:ext cx="8135700" cy="769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400">
                <a:solidFill>
                  <a:srgbClr val="1DB954"/>
                </a:solidFill>
                <a:latin typeface="Quattrocento Sans"/>
                <a:ea typeface="Quattrocento Sans"/>
                <a:cs typeface="Quattrocento Sans"/>
                <a:sym typeface="Quattrocento Sans"/>
              </a:rPr>
              <a:t>Songs Attributes</a:t>
            </a:r>
            <a:endParaRPr b="1" sz="4400">
              <a:solidFill>
                <a:schemeClr val="lt1"/>
              </a:solidFill>
              <a:latin typeface="Quattrocento Sans"/>
              <a:ea typeface="Quattrocento Sans"/>
              <a:cs typeface="Quattrocento Sans"/>
              <a:sym typeface="Quattrocento Sans"/>
            </a:endParaRPr>
          </a:p>
        </p:txBody>
      </p:sp>
      <p:sp>
        <p:nvSpPr>
          <p:cNvPr id="762" name="Google Shape;762;p5"/>
          <p:cNvSpPr txBox="1"/>
          <p:nvPr/>
        </p:nvSpPr>
        <p:spPr>
          <a:xfrm>
            <a:off x="3626800" y="1240950"/>
            <a:ext cx="8000100" cy="5493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We used the mean and the median to set the </a:t>
            </a:r>
            <a:r>
              <a:rPr lang="en-US">
                <a:solidFill>
                  <a:schemeClr val="lt1"/>
                </a:solidFill>
                <a:latin typeface="Quattrocento Sans"/>
                <a:ea typeface="Quattrocento Sans"/>
                <a:cs typeface="Quattrocento Sans"/>
                <a:sym typeface="Quattrocento Sans"/>
              </a:rPr>
              <a:t>percentage</a:t>
            </a:r>
            <a:r>
              <a:rPr lang="en-US">
                <a:solidFill>
                  <a:schemeClr val="lt1"/>
                </a:solidFill>
                <a:latin typeface="Quattrocento Sans"/>
                <a:ea typeface="Quattrocento Sans"/>
                <a:cs typeface="Quattrocento Sans"/>
                <a:sym typeface="Quattrocento Sans"/>
              </a:rPr>
              <a:t> of each characteristic of the song must have to be more likeable </a:t>
            </a:r>
            <a:r>
              <a:rPr lang="en-US">
                <a:solidFill>
                  <a:schemeClr val="lt1"/>
                </a:solidFill>
                <a:latin typeface="Quattrocento Sans"/>
                <a:ea typeface="Quattrocento Sans"/>
                <a:cs typeface="Quattrocento Sans"/>
                <a:sym typeface="Quattrocento Sans"/>
              </a:rPr>
              <a:t>streamed.</a:t>
            </a:r>
            <a:endParaRPr>
              <a:solidFill>
                <a:schemeClr val="lt1"/>
              </a:solidFill>
              <a:latin typeface="Quattrocento Sans"/>
              <a:ea typeface="Quattrocento Sans"/>
              <a:cs typeface="Quattrocento Sans"/>
              <a:sym typeface="Quattrocento Sans"/>
            </a:endParaRPr>
          </a:p>
        </p:txBody>
      </p:sp>
      <p:grpSp>
        <p:nvGrpSpPr>
          <p:cNvPr id="763" name="Google Shape;763;p5"/>
          <p:cNvGrpSpPr/>
          <p:nvPr/>
        </p:nvGrpSpPr>
        <p:grpSpPr>
          <a:xfrm>
            <a:off x="-32" y="0"/>
            <a:ext cx="3078900" cy="6858000"/>
            <a:chOff x="-32" y="0"/>
            <a:chExt cx="3078900" cy="6858000"/>
          </a:xfrm>
        </p:grpSpPr>
        <p:sp>
          <p:nvSpPr>
            <p:cNvPr id="764" name="Google Shape;764;p5"/>
            <p:cNvSpPr/>
            <p:nvPr/>
          </p:nvSpPr>
          <p:spPr>
            <a:xfrm>
              <a:off x="0" y="0"/>
              <a:ext cx="3063300" cy="6858000"/>
            </a:xfrm>
            <a:prstGeom prst="rect">
              <a:avLst/>
            </a:prstGeom>
            <a:solidFill>
              <a:srgbClr val="191414"/>
            </a:solidFill>
            <a:ln>
              <a:noFill/>
            </a:ln>
            <a:effectLst>
              <a:outerShdw blurRad="50800" rotWithShape="0" algn="l"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5" name="Google Shape;765;p5"/>
            <p:cNvSpPr/>
            <p:nvPr/>
          </p:nvSpPr>
          <p:spPr>
            <a:xfrm rot="5400000">
              <a:off x="966418" y="-966450"/>
              <a:ext cx="1146000" cy="3078900"/>
            </a:xfrm>
            <a:prstGeom prst="round1Rect">
              <a:avLst>
                <a:gd fmla="val 16667" name="adj"/>
              </a:avLst>
            </a:prstGeom>
            <a:solidFill>
              <a:srgbClr val="0C0D0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Quattrocento Sans"/>
                <a:ea typeface="Quattrocento Sans"/>
                <a:cs typeface="Quattrocento Sans"/>
                <a:sym typeface="Quattrocento Sans"/>
              </a:endParaRPr>
            </a:p>
          </p:txBody>
        </p:sp>
        <p:sp>
          <p:nvSpPr>
            <p:cNvPr id="766" name="Google Shape;766;p5"/>
            <p:cNvSpPr txBox="1"/>
            <p:nvPr/>
          </p:nvSpPr>
          <p:spPr>
            <a:xfrm>
              <a:off x="966874" y="388280"/>
              <a:ext cx="11451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Quattrocento Sans"/>
                  <a:ea typeface="Quattrocento Sans"/>
                  <a:cs typeface="Quattrocento Sans"/>
                  <a:sym typeface="Quattrocento Sans"/>
                </a:rPr>
                <a:t>Project 1</a:t>
              </a:r>
              <a:endParaRPr/>
            </a:p>
          </p:txBody>
        </p:sp>
        <p:sp>
          <p:nvSpPr>
            <p:cNvPr id="767" name="Google Shape;767;p5"/>
            <p:cNvSpPr/>
            <p:nvPr/>
          </p:nvSpPr>
          <p:spPr>
            <a:xfrm>
              <a:off x="383220" y="1322985"/>
              <a:ext cx="2296800" cy="366900"/>
            </a:xfrm>
            <a:prstGeom prst="roundRect">
              <a:avLst>
                <a:gd fmla="val 16667" name="adj"/>
              </a:avLst>
            </a:prstGeom>
            <a:gradFill>
              <a:gsLst>
                <a:gs pos="0">
                  <a:srgbClr val="7F7F7F">
                    <a:alpha val="44705"/>
                  </a:srgbClr>
                </a:gs>
                <a:gs pos="100000">
                  <a:srgbClr val="191414">
                    <a:alpha val="24705"/>
                  </a:srgbClr>
                </a:gs>
              </a:gsLst>
              <a:lin ang="4199895" scaled="0"/>
            </a:grad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b="1" lang="en-US" sz="1400">
                  <a:solidFill>
                    <a:schemeClr val="lt1"/>
                  </a:solidFill>
                  <a:latin typeface="Quattrocento Sans"/>
                  <a:ea typeface="Quattrocento Sans"/>
                  <a:cs typeface="Quattrocento Sans"/>
                  <a:sym typeface="Quattrocento Sans"/>
                </a:rPr>
                <a:t>About the project</a:t>
              </a:r>
              <a:endParaRPr/>
            </a:p>
          </p:txBody>
        </p:sp>
        <p:sp>
          <p:nvSpPr>
            <p:cNvPr id="768" name="Google Shape;768;p5"/>
            <p:cNvSpPr/>
            <p:nvPr/>
          </p:nvSpPr>
          <p:spPr>
            <a:xfrm>
              <a:off x="383220" y="184396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Collection</a:t>
              </a:r>
              <a:endParaRPr/>
            </a:p>
          </p:txBody>
        </p:sp>
        <p:sp>
          <p:nvSpPr>
            <p:cNvPr id="769" name="Google Shape;769;p5"/>
            <p:cNvSpPr/>
            <p:nvPr/>
          </p:nvSpPr>
          <p:spPr>
            <a:xfrm>
              <a:off x="383220" y="2364941"/>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Data Cleaning</a:t>
              </a:r>
              <a:endParaRPr/>
            </a:p>
          </p:txBody>
        </p:sp>
        <p:sp>
          <p:nvSpPr>
            <p:cNvPr id="770" name="Google Shape;770;p5"/>
            <p:cNvSpPr/>
            <p:nvPr/>
          </p:nvSpPr>
          <p:spPr>
            <a:xfrm>
              <a:off x="383220" y="5277953"/>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400">
                  <a:solidFill>
                    <a:schemeClr val="lt1"/>
                  </a:solidFill>
                  <a:latin typeface="Quattrocento Sans"/>
                  <a:ea typeface="Quattrocento Sans"/>
                  <a:cs typeface="Quattrocento Sans"/>
                  <a:sym typeface="Quattrocento Sans"/>
                </a:rPr>
                <a:t>Conclusions</a:t>
              </a:r>
              <a:endParaRPr/>
            </a:p>
          </p:txBody>
        </p:sp>
        <p:cxnSp>
          <p:nvCxnSpPr>
            <p:cNvPr id="771" name="Google Shape;771;p5"/>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cxnSp>
          <p:nvCxnSpPr>
            <p:cNvPr id="772" name="Google Shape;772;p5"/>
            <p:cNvCxnSpPr/>
            <p:nvPr/>
          </p:nvCxnSpPr>
          <p:spPr>
            <a:xfrm>
              <a:off x="391668" y="4602914"/>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grpSp>
          <p:nvGrpSpPr>
            <p:cNvPr id="773" name="Google Shape;773;p5"/>
            <p:cNvGrpSpPr/>
            <p:nvPr/>
          </p:nvGrpSpPr>
          <p:grpSpPr>
            <a:xfrm>
              <a:off x="591605" y="1393678"/>
              <a:ext cx="258814" cy="225521"/>
              <a:chOff x="7005638" y="3648076"/>
              <a:chExt cx="344488" cy="300175"/>
            </a:xfrm>
          </p:grpSpPr>
          <p:sp>
            <p:nvSpPr>
              <p:cNvPr id="774" name="Google Shape;774;p5"/>
              <p:cNvSpPr/>
              <p:nvPr/>
            </p:nvSpPr>
            <p:spPr>
              <a:xfrm>
                <a:off x="7005638" y="3648076"/>
                <a:ext cx="344488" cy="269875"/>
              </a:xfrm>
              <a:custGeom>
                <a:rect b="b" l="l" r="r" t="t"/>
                <a:pathLst>
                  <a:path extrusionOk="0" h="72" w="92">
                    <a:moveTo>
                      <a:pt x="92" y="66"/>
                    </a:moveTo>
                    <a:cubicBezTo>
                      <a:pt x="92" y="69"/>
                      <a:pt x="89" y="72"/>
                      <a:pt x="86" y="72"/>
                    </a:cubicBezTo>
                    <a:cubicBezTo>
                      <a:pt x="6" y="72"/>
                      <a:pt x="6" y="72"/>
                      <a:pt x="6" y="72"/>
                    </a:cubicBezTo>
                    <a:cubicBezTo>
                      <a:pt x="3" y="72"/>
                      <a:pt x="0" y="69"/>
                      <a:pt x="0" y="66"/>
                    </a:cubicBezTo>
                    <a:cubicBezTo>
                      <a:pt x="0" y="6"/>
                      <a:pt x="0" y="6"/>
                      <a:pt x="0" y="6"/>
                    </a:cubicBezTo>
                    <a:cubicBezTo>
                      <a:pt x="0" y="3"/>
                      <a:pt x="3" y="0"/>
                      <a:pt x="6" y="0"/>
                    </a:cubicBezTo>
                    <a:cubicBezTo>
                      <a:pt x="86" y="0"/>
                      <a:pt x="86" y="0"/>
                      <a:pt x="86" y="0"/>
                    </a:cubicBezTo>
                    <a:cubicBezTo>
                      <a:pt x="89" y="0"/>
                      <a:pt x="92" y="3"/>
                      <a:pt x="92" y="6"/>
                    </a:cubicBezTo>
                    <a:lnTo>
                      <a:pt x="92" y="66"/>
                    </a:lnTo>
                    <a:close/>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775" name="Google Shape;775;p5"/>
              <p:cNvCxnSpPr/>
              <p:nvPr/>
            </p:nvCxnSpPr>
            <p:spPr>
              <a:xfrm>
                <a:off x="7072313" y="3948113"/>
                <a:ext cx="211200" cy="0"/>
              </a:xfrm>
              <a:prstGeom prst="straightConnector1">
                <a:avLst/>
              </a:prstGeom>
              <a:noFill/>
              <a:ln cap="rnd" cmpd="sng" w="9525">
                <a:solidFill>
                  <a:schemeClr val="lt1"/>
                </a:solidFill>
                <a:prstDash val="solid"/>
                <a:round/>
                <a:headEnd len="med" w="med" type="none"/>
                <a:tailEnd len="med" w="med" type="none"/>
              </a:ln>
            </p:spPr>
          </p:cxnSp>
          <p:cxnSp>
            <p:nvCxnSpPr>
              <p:cNvPr id="776" name="Google Shape;776;p5"/>
              <p:cNvCxnSpPr/>
              <p:nvPr/>
            </p:nvCxnSpPr>
            <p:spPr>
              <a:xfrm>
                <a:off x="7178676" y="3917951"/>
                <a:ext cx="0" cy="30300"/>
              </a:xfrm>
              <a:prstGeom prst="straightConnector1">
                <a:avLst/>
              </a:prstGeom>
              <a:noFill/>
              <a:ln cap="rnd" cmpd="sng" w="9525">
                <a:solidFill>
                  <a:schemeClr val="lt1"/>
                </a:solidFill>
                <a:prstDash val="solid"/>
                <a:round/>
                <a:headEnd len="med" w="med" type="none"/>
                <a:tailEnd len="med" w="med" type="none"/>
              </a:ln>
            </p:spPr>
          </p:cxnSp>
          <p:sp>
            <p:nvSpPr>
              <p:cNvPr id="777" name="Google Shape;777;p5"/>
              <p:cNvSpPr/>
              <p:nvPr/>
            </p:nvSpPr>
            <p:spPr>
              <a:xfrm>
                <a:off x="7170738" y="3881438"/>
                <a:ext cx="14400" cy="14400"/>
              </a:xfrm>
              <a:prstGeom prst="ellipse">
                <a:avLst/>
              </a:pr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778" name="Google Shape;778;p5"/>
              <p:cNvCxnSpPr/>
              <p:nvPr/>
            </p:nvCxnSpPr>
            <p:spPr>
              <a:xfrm>
                <a:off x="7005638" y="3857626"/>
                <a:ext cx="344400" cy="0"/>
              </a:xfrm>
              <a:prstGeom prst="straightConnector1">
                <a:avLst/>
              </a:prstGeom>
              <a:noFill/>
              <a:ln cap="flat" cmpd="sng" w="9525">
                <a:solidFill>
                  <a:schemeClr val="lt1"/>
                </a:solidFill>
                <a:prstDash val="solid"/>
                <a:round/>
                <a:headEnd len="med" w="med" type="none"/>
                <a:tailEnd len="med" w="med" type="none"/>
              </a:ln>
            </p:spPr>
          </p:cxnSp>
          <p:sp>
            <p:nvSpPr>
              <p:cNvPr id="779" name="Google Shape;779;p5"/>
              <p:cNvSpPr/>
              <p:nvPr/>
            </p:nvSpPr>
            <p:spPr>
              <a:xfrm>
                <a:off x="7140576" y="3703638"/>
                <a:ext cx="82550" cy="101600"/>
              </a:xfrm>
              <a:custGeom>
                <a:rect b="b" l="l" r="r" t="t"/>
                <a:pathLst>
                  <a:path extrusionOk="0" h="64" w="52">
                    <a:moveTo>
                      <a:pt x="0" y="0"/>
                    </a:moveTo>
                    <a:lnTo>
                      <a:pt x="0" y="64"/>
                    </a:lnTo>
                    <a:lnTo>
                      <a:pt x="52" y="33"/>
                    </a:lnTo>
                    <a:lnTo>
                      <a:pt x="0" y="0"/>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80" name="Google Shape;780;p5"/>
            <p:cNvGrpSpPr/>
            <p:nvPr/>
          </p:nvGrpSpPr>
          <p:grpSpPr>
            <a:xfrm>
              <a:off x="602695" y="1919256"/>
              <a:ext cx="236526" cy="215990"/>
              <a:chOff x="3398838" y="5076826"/>
              <a:chExt cx="345950" cy="315913"/>
            </a:xfrm>
          </p:grpSpPr>
          <p:sp>
            <p:nvSpPr>
              <p:cNvPr id="781" name="Google Shape;781;p5"/>
              <p:cNvSpPr/>
              <p:nvPr/>
            </p:nvSpPr>
            <p:spPr>
              <a:xfrm>
                <a:off x="3519488" y="507682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82" name="Google Shape;782;p5"/>
              <p:cNvSpPr/>
              <p:nvPr/>
            </p:nvSpPr>
            <p:spPr>
              <a:xfrm>
                <a:off x="3519488" y="5197476"/>
                <a:ext cx="2253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83" name="Google Shape;783;p5"/>
              <p:cNvSpPr/>
              <p:nvPr/>
            </p:nvSpPr>
            <p:spPr>
              <a:xfrm>
                <a:off x="3519488" y="5316539"/>
                <a:ext cx="2253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84" name="Google Shape;784;p5"/>
              <p:cNvSpPr/>
              <p:nvPr/>
            </p:nvSpPr>
            <p:spPr>
              <a:xfrm>
                <a:off x="3398838" y="507682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85" name="Google Shape;785;p5"/>
              <p:cNvSpPr/>
              <p:nvPr/>
            </p:nvSpPr>
            <p:spPr>
              <a:xfrm>
                <a:off x="3398838" y="5197476"/>
                <a:ext cx="74700" cy="747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86" name="Google Shape;786;p5"/>
              <p:cNvSpPr/>
              <p:nvPr/>
            </p:nvSpPr>
            <p:spPr>
              <a:xfrm>
                <a:off x="3398838" y="5316539"/>
                <a:ext cx="74700" cy="76200"/>
              </a:xfrm>
              <a:prstGeom prst="rect">
                <a:avLst/>
              </a:prstGeom>
              <a:noFill/>
              <a:ln cap="rnd" cmpd="sng" w="12700">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787" name="Google Shape;787;p5"/>
            <p:cNvGrpSpPr/>
            <p:nvPr/>
          </p:nvGrpSpPr>
          <p:grpSpPr>
            <a:xfrm>
              <a:off x="607445" y="2440291"/>
              <a:ext cx="226884" cy="216064"/>
              <a:chOff x="5483226" y="731713"/>
              <a:chExt cx="363538" cy="346201"/>
            </a:xfrm>
          </p:grpSpPr>
          <p:sp>
            <p:nvSpPr>
              <p:cNvPr id="788" name="Google Shape;788;p5"/>
              <p:cNvSpPr/>
              <p:nvPr/>
            </p:nvSpPr>
            <p:spPr>
              <a:xfrm>
                <a:off x="5753101" y="739776"/>
                <a:ext cx="93663" cy="195263"/>
              </a:xfrm>
              <a:custGeom>
                <a:rect b="b" l="l" r="r" t="t"/>
                <a:pathLst>
                  <a:path extrusionOk="0" h="52" w="25">
                    <a:moveTo>
                      <a:pt x="12" y="52"/>
                    </a:moveTo>
                    <a:cubicBezTo>
                      <a:pt x="15" y="46"/>
                      <a:pt x="15" y="46"/>
                      <a:pt x="15" y="46"/>
                    </a:cubicBezTo>
                    <a:cubicBezTo>
                      <a:pt x="16" y="41"/>
                      <a:pt x="25" y="23"/>
                      <a:pt x="6" y="10"/>
                    </a:cubicBezTo>
                    <a:cubicBezTo>
                      <a:pt x="0" y="6"/>
                      <a:pt x="0" y="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789" name="Google Shape;789;p5"/>
              <p:cNvSpPr/>
              <p:nvPr/>
            </p:nvSpPr>
            <p:spPr>
              <a:xfrm>
                <a:off x="5662614" y="987426"/>
                <a:ext cx="90488" cy="90488"/>
              </a:xfrm>
              <a:custGeom>
                <a:rect b="b" l="l" r="r" t="t"/>
                <a:pathLst>
                  <a:path extrusionOk="0" h="24" w="24">
                    <a:moveTo>
                      <a:pt x="24" y="12"/>
                    </a:moveTo>
                    <a:cubicBezTo>
                      <a:pt x="24" y="18"/>
                      <a:pt x="19" y="24"/>
                      <a:pt x="12" y="24"/>
                    </a:cubicBezTo>
                    <a:cubicBezTo>
                      <a:pt x="5" y="24"/>
                      <a:pt x="0" y="19"/>
                      <a:pt x="0" y="12"/>
                    </a:cubicBezTo>
                    <a:cubicBezTo>
                      <a:pt x="0" y="5"/>
                      <a:pt x="5" y="0"/>
                      <a:pt x="12" y="0"/>
                    </a:cubicBezTo>
                    <a:cubicBezTo>
                      <a:pt x="14" y="0"/>
                      <a:pt x="22" y="0"/>
                      <a:pt x="24" y="0"/>
                    </a:cubicBezTo>
                    <a:cubicBezTo>
                      <a:pt x="24" y="4"/>
                      <a:pt x="24" y="8"/>
                      <a:pt x="24"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790" name="Google Shape;790;p5"/>
              <p:cNvCxnSpPr/>
              <p:nvPr/>
            </p:nvCxnSpPr>
            <p:spPr>
              <a:xfrm rot="10800000">
                <a:off x="5753101" y="731713"/>
                <a:ext cx="0" cy="270000"/>
              </a:xfrm>
              <a:prstGeom prst="straightConnector1">
                <a:avLst/>
              </a:prstGeom>
              <a:noFill/>
              <a:ln cap="rnd" cmpd="sng" w="14275">
                <a:solidFill>
                  <a:schemeClr val="lt1"/>
                </a:solidFill>
                <a:prstDash val="solid"/>
                <a:round/>
                <a:headEnd len="med" w="med" type="none"/>
                <a:tailEnd len="med" w="med" type="none"/>
              </a:ln>
            </p:spPr>
          </p:cxnSp>
          <p:cxnSp>
            <p:nvCxnSpPr>
              <p:cNvPr id="791" name="Google Shape;791;p5"/>
              <p:cNvCxnSpPr/>
              <p:nvPr/>
            </p:nvCxnSpPr>
            <p:spPr>
              <a:xfrm>
                <a:off x="5483226" y="7778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92" name="Google Shape;792;p5"/>
              <p:cNvCxnSpPr/>
              <p:nvPr/>
            </p:nvCxnSpPr>
            <p:spPr>
              <a:xfrm>
                <a:off x="5483226" y="82232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93" name="Google Shape;793;p5"/>
              <p:cNvCxnSpPr/>
              <p:nvPr/>
            </p:nvCxnSpPr>
            <p:spPr>
              <a:xfrm>
                <a:off x="5483226" y="866776"/>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94" name="Google Shape;794;p5"/>
              <p:cNvCxnSpPr/>
              <p:nvPr/>
            </p:nvCxnSpPr>
            <p:spPr>
              <a:xfrm>
                <a:off x="5483226" y="912813"/>
                <a:ext cx="179400" cy="0"/>
              </a:xfrm>
              <a:prstGeom prst="straightConnector1">
                <a:avLst/>
              </a:prstGeom>
              <a:noFill/>
              <a:ln cap="rnd" cmpd="sng" w="14275">
                <a:solidFill>
                  <a:schemeClr val="lt1"/>
                </a:solidFill>
                <a:prstDash val="solid"/>
                <a:round/>
                <a:headEnd len="med" w="med" type="none"/>
                <a:tailEnd len="med" w="med" type="none"/>
              </a:ln>
            </p:spPr>
          </p:cxnSp>
          <p:cxnSp>
            <p:nvCxnSpPr>
              <p:cNvPr id="795" name="Google Shape;795;p5"/>
              <p:cNvCxnSpPr/>
              <p:nvPr/>
            </p:nvCxnSpPr>
            <p:spPr>
              <a:xfrm>
                <a:off x="5483226" y="957263"/>
                <a:ext cx="149100" cy="0"/>
              </a:xfrm>
              <a:prstGeom prst="straightConnector1">
                <a:avLst/>
              </a:prstGeom>
              <a:noFill/>
              <a:ln cap="rnd" cmpd="sng" w="14275">
                <a:solidFill>
                  <a:schemeClr val="lt1"/>
                </a:solidFill>
                <a:prstDash val="solid"/>
                <a:round/>
                <a:headEnd len="med" w="med" type="none"/>
                <a:tailEnd len="med" w="med" type="none"/>
              </a:ln>
            </p:spPr>
          </p:cxnSp>
          <p:cxnSp>
            <p:nvCxnSpPr>
              <p:cNvPr id="796" name="Google Shape;796;p5"/>
              <p:cNvCxnSpPr/>
              <p:nvPr/>
            </p:nvCxnSpPr>
            <p:spPr>
              <a:xfrm>
                <a:off x="5483226" y="1001713"/>
                <a:ext cx="104700" cy="0"/>
              </a:xfrm>
              <a:prstGeom prst="straightConnector1">
                <a:avLst/>
              </a:prstGeom>
              <a:noFill/>
              <a:ln cap="rnd" cmpd="sng" w="14275">
                <a:solidFill>
                  <a:schemeClr val="lt1"/>
                </a:solidFill>
                <a:prstDash val="solid"/>
                <a:round/>
                <a:headEnd len="med" w="med" type="none"/>
                <a:tailEnd len="med" w="med" type="none"/>
              </a:ln>
            </p:spPr>
          </p:cxnSp>
        </p:grpSp>
        <p:sp>
          <p:nvSpPr>
            <p:cNvPr id="797" name="Google Shape;797;p5"/>
            <p:cNvSpPr/>
            <p:nvPr/>
          </p:nvSpPr>
          <p:spPr>
            <a:xfrm>
              <a:off x="383220" y="3039980"/>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a:solidFill>
                    <a:schemeClr val="lt1"/>
                  </a:solidFill>
                  <a:latin typeface="Quattrocento Sans"/>
                  <a:ea typeface="Quattrocento Sans"/>
                  <a:cs typeface="Quattrocento Sans"/>
                  <a:sym typeface="Quattrocento Sans"/>
                </a:rPr>
                <a:t>Platform Comparison</a:t>
              </a:r>
              <a:endParaRPr/>
            </a:p>
          </p:txBody>
        </p:sp>
        <p:sp>
          <p:nvSpPr>
            <p:cNvPr id="798" name="Google Shape;798;p5"/>
            <p:cNvSpPr/>
            <p:nvPr/>
          </p:nvSpPr>
          <p:spPr>
            <a:xfrm>
              <a:off x="383220" y="3560958"/>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Attributes</a:t>
              </a:r>
              <a:endParaRPr>
                <a:solidFill>
                  <a:schemeClr val="lt1"/>
                </a:solidFill>
                <a:latin typeface="Quattrocento Sans"/>
                <a:ea typeface="Quattrocento Sans"/>
                <a:cs typeface="Quattrocento Sans"/>
                <a:sym typeface="Quattrocento Sans"/>
              </a:endParaRPr>
            </a:p>
          </p:txBody>
        </p:sp>
        <p:cxnSp>
          <p:nvCxnSpPr>
            <p:cNvPr id="799" name="Google Shape;799;p5"/>
            <p:cNvCxnSpPr/>
            <p:nvPr/>
          </p:nvCxnSpPr>
          <p:spPr>
            <a:xfrm>
              <a:off x="391668" y="2885919"/>
              <a:ext cx="2280000" cy="0"/>
            </a:xfrm>
            <a:prstGeom prst="straightConnector1">
              <a:avLst/>
            </a:prstGeom>
            <a:noFill/>
            <a:ln cap="flat" cmpd="sng" w="9525">
              <a:solidFill>
                <a:srgbClr val="7F7F7F">
                  <a:alpha val="43920"/>
                </a:srgbClr>
              </a:solidFill>
              <a:prstDash val="solid"/>
              <a:miter lim="800000"/>
              <a:headEnd len="sm" w="sm" type="none"/>
              <a:tailEnd len="sm" w="sm" type="none"/>
            </a:ln>
          </p:spPr>
        </p:cxnSp>
        <p:pic>
          <p:nvPicPr>
            <p:cNvPr descr="Shape&#10;&#10;Description automatically generated with low confidence" id="800" name="Google Shape;800;p5"/>
            <p:cNvPicPr preferRelativeResize="0"/>
            <p:nvPr/>
          </p:nvPicPr>
          <p:blipFill rotWithShape="1">
            <a:blip r:embed="rId3">
              <a:alphaModFix/>
            </a:blip>
            <a:srcRect b="0" l="0" r="0" t="0"/>
            <a:stretch/>
          </p:blipFill>
          <p:spPr>
            <a:xfrm>
              <a:off x="591709" y="3094029"/>
              <a:ext cx="258819" cy="258819"/>
            </a:xfrm>
            <a:prstGeom prst="rect">
              <a:avLst/>
            </a:prstGeom>
            <a:noFill/>
            <a:ln>
              <a:noFill/>
            </a:ln>
          </p:spPr>
        </p:pic>
        <p:grpSp>
          <p:nvGrpSpPr>
            <p:cNvPr id="801" name="Google Shape;801;p5"/>
            <p:cNvGrpSpPr/>
            <p:nvPr/>
          </p:nvGrpSpPr>
          <p:grpSpPr>
            <a:xfrm>
              <a:off x="622832" y="3606117"/>
              <a:ext cx="191531" cy="276474"/>
              <a:chOff x="3379789" y="1452563"/>
              <a:chExt cx="239713" cy="346025"/>
            </a:xfrm>
          </p:grpSpPr>
          <p:sp>
            <p:nvSpPr>
              <p:cNvPr id="802" name="Google Shape;802;p5"/>
              <p:cNvSpPr/>
              <p:nvPr/>
            </p:nvSpPr>
            <p:spPr>
              <a:xfrm>
                <a:off x="3409951" y="1452563"/>
                <a:ext cx="179388" cy="271463"/>
              </a:xfrm>
              <a:custGeom>
                <a:rect b="b" l="l" r="r" t="t"/>
                <a:pathLst>
                  <a:path extrusionOk="0" h="72" w="48">
                    <a:moveTo>
                      <a:pt x="48" y="48"/>
                    </a:moveTo>
                    <a:cubicBezTo>
                      <a:pt x="48" y="61"/>
                      <a:pt x="37" y="72"/>
                      <a:pt x="24" y="72"/>
                    </a:cubicBezTo>
                    <a:cubicBezTo>
                      <a:pt x="11" y="72"/>
                      <a:pt x="0" y="61"/>
                      <a:pt x="0" y="48"/>
                    </a:cubicBezTo>
                    <a:cubicBezTo>
                      <a:pt x="0" y="24"/>
                      <a:pt x="0" y="24"/>
                      <a:pt x="0" y="24"/>
                    </a:cubicBezTo>
                    <a:cubicBezTo>
                      <a:pt x="0" y="11"/>
                      <a:pt x="11" y="0"/>
                      <a:pt x="24" y="0"/>
                    </a:cubicBezTo>
                    <a:cubicBezTo>
                      <a:pt x="37" y="0"/>
                      <a:pt x="48" y="11"/>
                      <a:pt x="48" y="24"/>
                    </a:cubicBezTo>
                    <a:lnTo>
                      <a:pt x="48" y="48"/>
                    </a:lnTo>
                    <a:close/>
                  </a:path>
                </a:pathLst>
              </a:custGeom>
              <a:no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03" name="Google Shape;803;p5"/>
              <p:cNvSpPr/>
              <p:nvPr/>
            </p:nvSpPr>
            <p:spPr>
              <a:xfrm>
                <a:off x="3379789" y="1603376"/>
                <a:ext cx="239713" cy="150813"/>
              </a:xfrm>
              <a:custGeom>
                <a:rect b="b" l="l" r="r" t="t"/>
                <a:pathLst>
                  <a:path extrusionOk="0" h="40" w="64">
                    <a:moveTo>
                      <a:pt x="0" y="0"/>
                    </a:moveTo>
                    <a:cubicBezTo>
                      <a:pt x="0" y="8"/>
                      <a:pt x="0" y="8"/>
                      <a:pt x="0" y="8"/>
                    </a:cubicBezTo>
                    <a:cubicBezTo>
                      <a:pt x="0" y="26"/>
                      <a:pt x="14" y="40"/>
                      <a:pt x="32" y="40"/>
                    </a:cubicBezTo>
                    <a:cubicBezTo>
                      <a:pt x="50" y="40"/>
                      <a:pt x="64" y="26"/>
                      <a:pt x="64" y="8"/>
                    </a:cubicBezTo>
                    <a:cubicBezTo>
                      <a:pt x="64" y="0"/>
                      <a:pt x="64" y="0"/>
                      <a:pt x="64" y="0"/>
                    </a:cubicBezTo>
                  </a:path>
                </a:pathLst>
              </a:custGeom>
              <a:noFill/>
              <a:ln cap="rnd"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cxnSp>
            <p:nvCxnSpPr>
              <p:cNvPr id="804" name="Google Shape;804;p5"/>
              <p:cNvCxnSpPr/>
              <p:nvPr/>
            </p:nvCxnSpPr>
            <p:spPr>
              <a:xfrm>
                <a:off x="3498851" y="1754188"/>
                <a:ext cx="0" cy="44400"/>
              </a:xfrm>
              <a:prstGeom prst="straightConnector1">
                <a:avLst/>
              </a:prstGeom>
              <a:noFill/>
              <a:ln cap="rnd" cmpd="sng" w="9525">
                <a:solidFill>
                  <a:schemeClr val="lt1"/>
                </a:solidFill>
                <a:prstDash val="solid"/>
                <a:round/>
                <a:headEnd len="med" w="med" type="none"/>
                <a:tailEnd len="med" w="med" type="none"/>
              </a:ln>
            </p:spPr>
          </p:cxnSp>
          <p:cxnSp>
            <p:nvCxnSpPr>
              <p:cNvPr id="805" name="Google Shape;805;p5"/>
              <p:cNvCxnSpPr/>
              <p:nvPr/>
            </p:nvCxnSpPr>
            <p:spPr>
              <a:xfrm>
                <a:off x="3498851" y="1452563"/>
                <a:ext cx="0" cy="45900"/>
              </a:xfrm>
              <a:prstGeom prst="straightConnector1">
                <a:avLst/>
              </a:prstGeom>
              <a:noFill/>
              <a:ln cap="rnd" cmpd="sng" w="9525">
                <a:solidFill>
                  <a:schemeClr val="lt1"/>
                </a:solidFill>
                <a:prstDash val="solid"/>
                <a:round/>
                <a:headEnd len="med" w="med" type="none"/>
                <a:tailEnd len="med" w="med" type="none"/>
              </a:ln>
            </p:spPr>
          </p:cxnSp>
          <p:cxnSp>
            <p:nvCxnSpPr>
              <p:cNvPr id="806" name="Google Shape;806;p5"/>
              <p:cNvCxnSpPr/>
              <p:nvPr/>
            </p:nvCxnSpPr>
            <p:spPr>
              <a:xfrm>
                <a:off x="3529014"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807" name="Google Shape;807;p5"/>
              <p:cNvCxnSpPr/>
              <p:nvPr/>
            </p:nvCxnSpPr>
            <p:spPr>
              <a:xfrm>
                <a:off x="3468689" y="1457326"/>
                <a:ext cx="0" cy="41400"/>
              </a:xfrm>
              <a:prstGeom prst="straightConnector1">
                <a:avLst/>
              </a:prstGeom>
              <a:noFill/>
              <a:ln cap="rnd" cmpd="sng" w="9525">
                <a:solidFill>
                  <a:schemeClr val="lt1"/>
                </a:solidFill>
                <a:prstDash val="solid"/>
                <a:round/>
                <a:headEnd len="med" w="med" type="none"/>
                <a:tailEnd len="med" w="med" type="none"/>
              </a:ln>
            </p:spPr>
          </p:cxnSp>
          <p:cxnSp>
            <p:nvCxnSpPr>
              <p:cNvPr id="808" name="Google Shape;808;p5"/>
              <p:cNvCxnSpPr/>
              <p:nvPr/>
            </p:nvCxnSpPr>
            <p:spPr>
              <a:xfrm>
                <a:off x="3379789" y="1633538"/>
                <a:ext cx="239700" cy="0"/>
              </a:xfrm>
              <a:prstGeom prst="straightConnector1">
                <a:avLst/>
              </a:prstGeom>
              <a:noFill/>
              <a:ln cap="flat" cmpd="sng" w="9525">
                <a:solidFill>
                  <a:schemeClr val="lt1"/>
                </a:solidFill>
                <a:prstDash val="solid"/>
                <a:round/>
                <a:headEnd len="med" w="med" type="none"/>
                <a:tailEnd len="med" w="med" type="none"/>
              </a:ln>
            </p:spPr>
          </p:cxnSp>
          <p:cxnSp>
            <p:nvCxnSpPr>
              <p:cNvPr id="809" name="Google Shape;809;p5"/>
              <p:cNvCxnSpPr/>
              <p:nvPr/>
            </p:nvCxnSpPr>
            <p:spPr>
              <a:xfrm>
                <a:off x="3409951" y="1543051"/>
                <a:ext cx="58800" cy="0"/>
              </a:xfrm>
              <a:prstGeom prst="straightConnector1">
                <a:avLst/>
              </a:prstGeom>
              <a:noFill/>
              <a:ln cap="rnd" cmpd="sng" w="9525">
                <a:solidFill>
                  <a:schemeClr val="lt1"/>
                </a:solidFill>
                <a:prstDash val="solid"/>
                <a:round/>
                <a:headEnd len="med" w="med" type="none"/>
                <a:tailEnd len="med" w="med" type="none"/>
              </a:ln>
            </p:spPr>
          </p:cxnSp>
          <p:cxnSp>
            <p:nvCxnSpPr>
              <p:cNvPr id="810" name="Google Shape;810;p5"/>
              <p:cNvCxnSpPr/>
              <p:nvPr/>
            </p:nvCxnSpPr>
            <p:spPr>
              <a:xfrm>
                <a:off x="3409951" y="1573213"/>
                <a:ext cx="58800" cy="0"/>
              </a:xfrm>
              <a:prstGeom prst="straightConnector1">
                <a:avLst/>
              </a:prstGeom>
              <a:noFill/>
              <a:ln cap="rnd" cmpd="sng" w="9525">
                <a:solidFill>
                  <a:schemeClr val="lt1"/>
                </a:solidFill>
                <a:prstDash val="solid"/>
                <a:round/>
                <a:headEnd len="med" w="med" type="none"/>
                <a:tailEnd len="med" w="med" type="none"/>
              </a:ln>
            </p:spPr>
          </p:cxnSp>
          <p:cxnSp>
            <p:nvCxnSpPr>
              <p:cNvPr id="811" name="Google Shape;811;p5"/>
              <p:cNvCxnSpPr/>
              <p:nvPr/>
            </p:nvCxnSpPr>
            <p:spPr>
              <a:xfrm rot="10800000">
                <a:off x="3529039" y="1543051"/>
                <a:ext cx="60300" cy="0"/>
              </a:xfrm>
              <a:prstGeom prst="straightConnector1">
                <a:avLst/>
              </a:prstGeom>
              <a:noFill/>
              <a:ln cap="rnd" cmpd="sng" w="9525">
                <a:solidFill>
                  <a:schemeClr val="lt1"/>
                </a:solidFill>
                <a:prstDash val="solid"/>
                <a:round/>
                <a:headEnd len="med" w="med" type="none"/>
                <a:tailEnd len="med" w="med" type="none"/>
              </a:ln>
            </p:spPr>
          </p:cxnSp>
          <p:cxnSp>
            <p:nvCxnSpPr>
              <p:cNvPr id="812" name="Google Shape;812;p5"/>
              <p:cNvCxnSpPr/>
              <p:nvPr/>
            </p:nvCxnSpPr>
            <p:spPr>
              <a:xfrm rot="10800000">
                <a:off x="3529039" y="1573213"/>
                <a:ext cx="60300" cy="0"/>
              </a:xfrm>
              <a:prstGeom prst="straightConnector1">
                <a:avLst/>
              </a:prstGeom>
              <a:noFill/>
              <a:ln cap="rnd" cmpd="sng" w="9525">
                <a:solidFill>
                  <a:schemeClr val="lt1"/>
                </a:solidFill>
                <a:prstDash val="solid"/>
                <a:round/>
                <a:headEnd len="med" w="med" type="none"/>
                <a:tailEnd len="med" w="med" type="none"/>
              </a:ln>
            </p:spPr>
          </p:cxnSp>
          <p:cxnSp>
            <p:nvCxnSpPr>
              <p:cNvPr id="813" name="Google Shape;813;p5"/>
              <p:cNvCxnSpPr/>
              <p:nvPr/>
            </p:nvCxnSpPr>
            <p:spPr>
              <a:xfrm>
                <a:off x="3409951" y="1603376"/>
                <a:ext cx="58800" cy="0"/>
              </a:xfrm>
              <a:prstGeom prst="straightConnector1">
                <a:avLst/>
              </a:prstGeom>
              <a:noFill/>
              <a:ln cap="rnd" cmpd="sng" w="9525">
                <a:solidFill>
                  <a:schemeClr val="lt1"/>
                </a:solidFill>
                <a:prstDash val="solid"/>
                <a:round/>
                <a:headEnd len="med" w="med" type="none"/>
                <a:tailEnd len="med" w="med" type="none"/>
              </a:ln>
            </p:spPr>
          </p:cxnSp>
          <p:cxnSp>
            <p:nvCxnSpPr>
              <p:cNvPr id="814" name="Google Shape;814;p5"/>
              <p:cNvCxnSpPr/>
              <p:nvPr/>
            </p:nvCxnSpPr>
            <p:spPr>
              <a:xfrm rot="10800000">
                <a:off x="3529039" y="1603376"/>
                <a:ext cx="60300" cy="0"/>
              </a:xfrm>
              <a:prstGeom prst="straightConnector1">
                <a:avLst/>
              </a:prstGeom>
              <a:noFill/>
              <a:ln cap="rnd" cmpd="sng" w="9525">
                <a:solidFill>
                  <a:schemeClr val="lt1"/>
                </a:solidFill>
                <a:prstDash val="solid"/>
                <a:round/>
                <a:headEnd len="med" w="med" type="none"/>
                <a:tailEnd len="med" w="med" type="none"/>
              </a:ln>
            </p:spPr>
          </p:cxnSp>
        </p:grpSp>
        <p:sp>
          <p:nvSpPr>
            <p:cNvPr id="815" name="Google Shape;815;p5"/>
            <p:cNvSpPr/>
            <p:nvPr/>
          </p:nvSpPr>
          <p:spPr>
            <a:xfrm>
              <a:off x="383220" y="4081936"/>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marR="0" rtl="0" algn="l">
                <a:spcBef>
                  <a:spcPts val="0"/>
                </a:spcBef>
                <a:spcAft>
                  <a:spcPts val="0"/>
                </a:spcAft>
                <a:buNone/>
              </a:pPr>
              <a:r>
                <a:rPr lang="en-US" sz="1100">
                  <a:solidFill>
                    <a:schemeClr val="lt1"/>
                  </a:solidFill>
                  <a:latin typeface="Quattrocento Sans"/>
                  <a:ea typeface="Quattrocento Sans"/>
                  <a:cs typeface="Quattrocento Sans"/>
                  <a:sym typeface="Quattrocento Sans"/>
                </a:rPr>
                <a:t>Single Artist vs Collaborations</a:t>
              </a:r>
              <a:endParaRPr/>
            </a:p>
          </p:txBody>
        </p:sp>
        <p:sp>
          <p:nvSpPr>
            <p:cNvPr id="816" name="Google Shape;816;p5"/>
            <p:cNvSpPr/>
            <p:nvPr/>
          </p:nvSpPr>
          <p:spPr>
            <a:xfrm>
              <a:off x="383220" y="4756975"/>
              <a:ext cx="2296800" cy="366900"/>
            </a:xfrm>
            <a:prstGeom prst="roundRect">
              <a:avLst>
                <a:gd fmla="val 16667" name="adj"/>
              </a:avLst>
            </a:prstGeom>
            <a:noFill/>
            <a:ln>
              <a:noFill/>
            </a:ln>
          </p:spPr>
          <p:txBody>
            <a:bodyPr anchorCtr="0" anchor="ctr" bIns="45700" lIns="684000" spcFirstLastPara="1" rIns="91425" wrap="square" tIns="45700">
              <a:noAutofit/>
            </a:bodyPr>
            <a:lstStyle/>
            <a:p>
              <a:pPr indent="0" lvl="0" marL="0" rtl="0" algn="l">
                <a:spcBef>
                  <a:spcPts val="0"/>
                </a:spcBef>
                <a:spcAft>
                  <a:spcPts val="0"/>
                </a:spcAft>
                <a:buNone/>
              </a:pPr>
              <a:r>
                <a:rPr lang="en-US">
                  <a:solidFill>
                    <a:schemeClr val="lt1"/>
                  </a:solidFill>
                  <a:latin typeface="Quattrocento Sans"/>
                  <a:ea typeface="Quattrocento Sans"/>
                  <a:cs typeface="Quattrocento Sans"/>
                  <a:sym typeface="Quattrocento Sans"/>
                </a:rPr>
                <a:t>Song’s Release Date</a:t>
              </a:r>
              <a:endParaRPr/>
            </a:p>
          </p:txBody>
        </p:sp>
        <p:grpSp>
          <p:nvGrpSpPr>
            <p:cNvPr id="817" name="Google Shape;817;p5"/>
            <p:cNvGrpSpPr/>
            <p:nvPr/>
          </p:nvGrpSpPr>
          <p:grpSpPr>
            <a:xfrm>
              <a:off x="604993" y="4149161"/>
              <a:ext cx="232666" cy="232666"/>
              <a:chOff x="6203951" y="2895601"/>
              <a:chExt cx="346075" cy="346075"/>
            </a:xfrm>
          </p:grpSpPr>
          <p:sp>
            <p:nvSpPr>
              <p:cNvPr id="818" name="Google Shape;818;p5"/>
              <p:cNvSpPr/>
              <p:nvPr/>
            </p:nvSpPr>
            <p:spPr>
              <a:xfrm>
                <a:off x="6264276" y="3076576"/>
                <a:ext cx="60325" cy="58738"/>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19" name="Google Shape;819;p5"/>
              <p:cNvSpPr/>
              <p:nvPr/>
            </p:nvSpPr>
            <p:spPr>
              <a:xfrm>
                <a:off x="6324601" y="2940051"/>
                <a:ext cx="90488" cy="150813"/>
              </a:xfrm>
              <a:custGeom>
                <a:rect b="b" l="l" r="r" t="t"/>
                <a:pathLst>
                  <a:path extrusionOk="0" h="95" w="57">
                    <a:moveTo>
                      <a:pt x="0" y="95"/>
                    </a:moveTo>
                    <a:lnTo>
                      <a:pt x="0" y="38"/>
                    </a:lnTo>
                    <a:lnTo>
                      <a:pt x="57" y="0"/>
                    </a:lnTo>
                    <a:lnTo>
                      <a:pt x="57" y="71"/>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0" name="Google Shape;820;p5"/>
              <p:cNvSpPr/>
              <p:nvPr/>
            </p:nvSpPr>
            <p:spPr>
              <a:xfrm>
                <a:off x="6203951" y="2895601"/>
                <a:ext cx="300000" cy="300000"/>
              </a:xfrm>
              <a:prstGeom prst="rect">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1" name="Google Shape;821;p5"/>
              <p:cNvSpPr/>
              <p:nvPr/>
            </p:nvSpPr>
            <p:spPr>
              <a:xfrm>
                <a:off x="6248401" y="2940051"/>
                <a:ext cx="301625" cy="301625"/>
              </a:xfrm>
              <a:custGeom>
                <a:rect b="b" l="l" r="r" t="t"/>
                <a:pathLst>
                  <a:path extrusionOk="0" h="190" w="190">
                    <a:moveTo>
                      <a:pt x="180" y="0"/>
                    </a:moveTo>
                    <a:lnTo>
                      <a:pt x="190" y="0"/>
                    </a:lnTo>
                    <a:lnTo>
                      <a:pt x="190" y="190"/>
                    </a:lnTo>
                    <a:lnTo>
                      <a:pt x="0" y="190"/>
                    </a:lnTo>
                    <a:lnTo>
                      <a:pt x="0" y="180"/>
                    </a:lnTo>
                  </a:path>
                </a:pathLst>
              </a:custGeom>
              <a:noFill/>
              <a:ln cap="rnd" cmpd="sng" w="14275">
                <a:solidFill>
                  <a:schemeClr val="lt1"/>
                </a:solidFill>
                <a:prstDash val="solid"/>
                <a:round/>
                <a:headEnd len="med" w="med" type="none"/>
                <a:tailEnd len="med" w="med"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2" name="Google Shape;822;p5"/>
              <p:cNvSpPr/>
              <p:nvPr/>
            </p:nvSpPr>
            <p:spPr>
              <a:xfrm>
                <a:off x="6354764" y="3046413"/>
                <a:ext cx="60325" cy="60325"/>
              </a:xfrm>
              <a:custGeom>
                <a:rect b="b" l="l" r="r" t="t"/>
                <a:pathLst>
                  <a:path extrusionOk="0" h="16" w="16">
                    <a:moveTo>
                      <a:pt x="16" y="12"/>
                    </a:moveTo>
                    <a:cubicBezTo>
                      <a:pt x="16" y="16"/>
                      <a:pt x="12" y="16"/>
                      <a:pt x="8" y="16"/>
                    </a:cubicBezTo>
                    <a:cubicBezTo>
                      <a:pt x="4" y="16"/>
                      <a:pt x="0" y="14"/>
                      <a:pt x="0" y="8"/>
                    </a:cubicBezTo>
                    <a:cubicBezTo>
                      <a:pt x="0" y="2"/>
                      <a:pt x="4" y="0"/>
                      <a:pt x="8" y="0"/>
                    </a:cubicBezTo>
                    <a:cubicBezTo>
                      <a:pt x="12" y="0"/>
                      <a:pt x="14" y="0"/>
                      <a:pt x="16" y="0"/>
                    </a:cubicBezTo>
                    <a:cubicBezTo>
                      <a:pt x="16" y="4"/>
                      <a:pt x="16" y="8"/>
                      <a:pt x="16" y="12"/>
                    </a:cubicBezTo>
                    <a:close/>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grpSp>
          <p:nvGrpSpPr>
            <p:cNvPr id="823" name="Google Shape;823;p5"/>
            <p:cNvGrpSpPr/>
            <p:nvPr/>
          </p:nvGrpSpPr>
          <p:grpSpPr>
            <a:xfrm>
              <a:off x="605029" y="4784991"/>
              <a:ext cx="225419" cy="260072"/>
              <a:chOff x="5581651" y="2895601"/>
              <a:chExt cx="300038" cy="346163"/>
            </a:xfrm>
          </p:grpSpPr>
          <p:sp>
            <p:nvSpPr>
              <p:cNvPr id="824" name="Google Shape;824;p5"/>
              <p:cNvSpPr/>
              <p:nvPr/>
            </p:nvSpPr>
            <p:spPr>
              <a:xfrm>
                <a:off x="5619751" y="3014664"/>
                <a:ext cx="225300" cy="2271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5" name="Google Shape;825;p5"/>
              <p:cNvSpPr/>
              <p:nvPr/>
            </p:nvSpPr>
            <p:spPr>
              <a:xfrm>
                <a:off x="5702301" y="3098801"/>
                <a:ext cx="58800" cy="58800"/>
              </a:xfrm>
              <a:prstGeom prst="ellipse">
                <a:avLst/>
              </a:pr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6" name="Google Shape;826;p5"/>
              <p:cNvSpPr/>
              <p:nvPr/>
            </p:nvSpPr>
            <p:spPr>
              <a:xfrm>
                <a:off x="5724526" y="3121026"/>
                <a:ext cx="14400" cy="14400"/>
              </a:xfrm>
              <a:prstGeom prst="ellipse">
                <a:avLst/>
              </a:prstGeom>
              <a:noFill/>
              <a:ln cap="flat"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7" name="Google Shape;827;p5"/>
              <p:cNvSpPr/>
              <p:nvPr/>
            </p:nvSpPr>
            <p:spPr>
              <a:xfrm>
                <a:off x="5732463" y="3063876"/>
                <a:ext cx="63500" cy="65088"/>
              </a:xfrm>
              <a:custGeom>
                <a:rect b="b" l="l" r="r" t="t"/>
                <a:pathLst>
                  <a:path extrusionOk="0" h="17" w="17">
                    <a:moveTo>
                      <a:pt x="0" y="0"/>
                    </a:moveTo>
                    <a:cubicBezTo>
                      <a:pt x="10" y="0"/>
                      <a:pt x="17" y="7"/>
                      <a:pt x="17" y="1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8" name="Google Shape;828;p5"/>
              <p:cNvSpPr/>
              <p:nvPr/>
            </p:nvSpPr>
            <p:spPr>
              <a:xfrm>
                <a:off x="5667376" y="3128964"/>
                <a:ext cx="65088" cy="63500"/>
              </a:xfrm>
              <a:custGeom>
                <a:rect b="b" l="l" r="r" t="t"/>
                <a:pathLst>
                  <a:path extrusionOk="0" h="17" w="17">
                    <a:moveTo>
                      <a:pt x="17" y="17"/>
                    </a:moveTo>
                    <a:cubicBezTo>
                      <a:pt x="7" y="17"/>
                      <a:pt x="0" y="10"/>
                      <a:pt x="0" y="0"/>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sp>
            <p:nvSpPr>
              <p:cNvPr id="829" name="Google Shape;829;p5"/>
              <p:cNvSpPr/>
              <p:nvPr/>
            </p:nvSpPr>
            <p:spPr>
              <a:xfrm>
                <a:off x="5581651" y="2895601"/>
                <a:ext cx="300038" cy="179388"/>
              </a:xfrm>
              <a:custGeom>
                <a:rect b="b" l="l" r="r" t="t"/>
                <a:pathLst>
                  <a:path extrusionOk="0" h="48" w="80">
                    <a:moveTo>
                      <a:pt x="67" y="48"/>
                    </a:moveTo>
                    <a:cubicBezTo>
                      <a:pt x="80" y="38"/>
                      <a:pt x="68" y="18"/>
                      <a:pt x="68" y="18"/>
                    </a:cubicBezTo>
                    <a:cubicBezTo>
                      <a:pt x="68" y="18"/>
                      <a:pt x="60" y="26"/>
                      <a:pt x="56" y="26"/>
                    </a:cubicBezTo>
                    <a:cubicBezTo>
                      <a:pt x="56" y="10"/>
                      <a:pt x="44" y="18"/>
                      <a:pt x="48" y="0"/>
                    </a:cubicBezTo>
                    <a:cubicBezTo>
                      <a:pt x="31" y="3"/>
                      <a:pt x="24" y="10"/>
                      <a:pt x="28" y="26"/>
                    </a:cubicBezTo>
                    <a:cubicBezTo>
                      <a:pt x="20" y="26"/>
                      <a:pt x="12" y="18"/>
                      <a:pt x="12" y="18"/>
                    </a:cubicBezTo>
                    <a:cubicBezTo>
                      <a:pt x="12" y="18"/>
                      <a:pt x="0" y="34"/>
                      <a:pt x="13" y="47"/>
                    </a:cubicBezTo>
                  </a:path>
                </a:pathLst>
              </a:custGeom>
              <a:noFill/>
              <a:ln cap="rnd" cmpd="sng" w="1427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Quattrocento Sans"/>
                  <a:ea typeface="Quattrocento Sans"/>
                  <a:cs typeface="Quattrocento Sans"/>
                  <a:sym typeface="Quattrocento Sans"/>
                </a:endParaRPr>
              </a:p>
            </p:txBody>
          </p:sp>
        </p:grpSp>
        <p:pic>
          <p:nvPicPr>
            <p:cNvPr descr="Badge Question Mark outline" id="830" name="Google Shape;830;p5"/>
            <p:cNvPicPr preferRelativeResize="0"/>
            <p:nvPr/>
          </p:nvPicPr>
          <p:blipFill rotWithShape="1">
            <a:blip r:embed="rId4">
              <a:alphaModFix/>
            </a:blip>
            <a:srcRect b="0" l="0" r="0" t="0"/>
            <a:stretch/>
          </p:blipFill>
          <p:spPr>
            <a:xfrm>
              <a:off x="584295" y="5319251"/>
              <a:ext cx="284321" cy="284321"/>
            </a:xfrm>
            <a:prstGeom prst="rect">
              <a:avLst/>
            </a:prstGeom>
            <a:noFill/>
            <a:ln>
              <a:noFill/>
            </a:ln>
          </p:spPr>
        </p:pic>
      </p:grpSp>
      <p:pic>
        <p:nvPicPr>
          <p:cNvPr id="831" name="Google Shape;831;p5"/>
          <p:cNvPicPr preferRelativeResize="0"/>
          <p:nvPr/>
        </p:nvPicPr>
        <p:blipFill>
          <a:blip r:embed="rId5">
            <a:alphaModFix/>
          </a:blip>
          <a:stretch>
            <a:fillRect/>
          </a:stretch>
        </p:blipFill>
        <p:spPr>
          <a:xfrm>
            <a:off x="3626800" y="1808388"/>
            <a:ext cx="5257800" cy="4124325"/>
          </a:xfrm>
          <a:prstGeom prst="rect">
            <a:avLst/>
          </a:prstGeom>
          <a:noFill/>
          <a:ln>
            <a:noFill/>
          </a:ln>
        </p:spPr>
      </p:pic>
      <p:sp>
        <p:nvSpPr>
          <p:cNvPr id="832" name="Google Shape;832;p5"/>
          <p:cNvSpPr txBox="1"/>
          <p:nvPr/>
        </p:nvSpPr>
        <p:spPr>
          <a:xfrm>
            <a:off x="9301000" y="1873425"/>
            <a:ext cx="2460600" cy="19149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US">
                <a:solidFill>
                  <a:srgbClr val="CCCCCC"/>
                </a:solidFill>
                <a:latin typeface="Quattrocento Sans"/>
                <a:ea typeface="Quattrocento Sans"/>
                <a:cs typeface="Quattrocento Sans"/>
                <a:sym typeface="Quattrocento Sans"/>
              </a:rPr>
              <a:t>The mean of Danceability is 62.99 </a:t>
            </a:r>
            <a:endParaRPr>
              <a:solidFill>
                <a:srgbClr val="CCCCCC"/>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a:solidFill>
                  <a:srgbClr val="CCCCCC"/>
                </a:solidFill>
                <a:latin typeface="Quattrocento Sans"/>
                <a:ea typeface="Quattrocento Sans"/>
                <a:cs typeface="Quattrocento Sans"/>
                <a:sym typeface="Quattrocento Sans"/>
              </a:rPr>
              <a:t>The mean of Valence is 50.84 The mean of Energy is 64.67 The mean of Acousticness is 26.46 and the median 13.0 </a:t>
            </a:r>
            <a:endParaRPr>
              <a:solidFill>
                <a:srgbClr val="CCCCCC"/>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a:solidFill>
                  <a:srgbClr val="CCCCCC"/>
                </a:solidFill>
                <a:latin typeface="Quattrocento Sans"/>
                <a:ea typeface="Quattrocento Sans"/>
                <a:cs typeface="Quattrocento Sans"/>
                <a:sym typeface="Quattrocento Sans"/>
              </a:rPr>
              <a:t>The mean of Liveness is 17.35 and the median 11.0</a:t>
            </a:r>
            <a:endParaRPr>
              <a:solidFill>
                <a:srgbClr val="CCCCCC"/>
              </a:solidFill>
              <a:latin typeface="Quattrocento Sans"/>
              <a:ea typeface="Quattrocento Sans"/>
              <a:cs typeface="Quattrocento Sans"/>
              <a:sym typeface="Quattrocento Sans"/>
            </a:endParaRPr>
          </a:p>
          <a:p>
            <a:pPr indent="0" lvl="0" marL="0" marR="0" rtl="0" algn="l">
              <a:spcBef>
                <a:spcPts val="0"/>
              </a:spcBef>
              <a:spcAft>
                <a:spcPts val="0"/>
              </a:spcAft>
              <a:buNone/>
            </a:pPr>
            <a:r>
              <a:t/>
            </a:r>
            <a:endParaRPr>
              <a:solidFill>
                <a:srgbClr val="CCCCCC"/>
              </a:solidFill>
              <a:latin typeface="Quattrocento Sans"/>
              <a:ea typeface="Quattrocento Sans"/>
              <a:cs typeface="Quattrocento Sans"/>
              <a:sym typeface="Quattrocento Sans"/>
            </a:endParaRPr>
          </a:p>
          <a:p>
            <a:pPr indent="0" lvl="0" marL="0" marR="0" rtl="0" algn="l">
              <a:spcBef>
                <a:spcPts val="0"/>
              </a:spcBef>
              <a:spcAft>
                <a:spcPts val="0"/>
              </a:spcAft>
              <a:buNone/>
            </a:pPr>
            <a:r>
              <a:rPr lang="en-US">
                <a:solidFill>
                  <a:srgbClr val="CCCCCC"/>
                </a:solidFill>
                <a:latin typeface="Quattrocento Sans"/>
                <a:ea typeface="Quattrocento Sans"/>
                <a:cs typeface="Quattrocento Sans"/>
                <a:sym typeface="Quattrocento Sans"/>
              </a:rPr>
              <a:t>Danceability, Valence and Energy % data is well distributed.</a:t>
            </a:r>
            <a:endParaRPr>
              <a:solidFill>
                <a:srgbClr val="CCCCCC"/>
              </a:solidFill>
              <a:latin typeface="Quattrocento Sans"/>
              <a:ea typeface="Quattrocento Sans"/>
              <a:cs typeface="Quattrocento Sans"/>
              <a:sym typeface="Quattrocento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2022-08-29T02:34:37Z</dcterms:created>
  <dc:creator>24slides18</dc:creator>
</cp:coreProperties>
</file>